
<file path=[Content_Types].xml><?xml version="1.0" encoding="utf-8"?>
<Types xmlns="http://schemas.openxmlformats.org/package/2006/content-types"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93.xml" ContentType="application/vnd.openxmlformats-officedocument.presentationml.slide+xml"/>
  <Override PartName="/ppt/slides/slide96.xml" ContentType="application/vnd.openxmlformats-officedocument.presentationml.slide+xml"/>
  <Override PartName="/ppt/embeddings/Microsoft_Equation8.bin" ContentType="application/vnd.openxmlformats-officedocument.oleObject"/>
  <Override PartName="/ppt/embeddings/Microsoft_Equation4.bin" ContentType="application/vnd.openxmlformats-officedocument.oleObject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82.xml" ContentType="application/vnd.openxmlformats-officedocument.presentationml.slide+xml"/>
  <Override PartName="/ppt/slides/slide86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4.xml" ContentType="application/vnd.openxmlformats-officedocument.presentationml.notesSlide+xml"/>
  <Override PartName="/ppt/embeddings/Microsoft_Equation13.bin" ContentType="application/vnd.openxmlformats-officedocument.oleObject"/>
  <Default Extension="rels" ContentType="application/vnd.openxmlformats-package.relationships+xml"/>
  <Override PartName="/ppt/slides/slide79.xml" ContentType="application/vnd.openxmlformats-officedocument.presentationml.slide+xml"/>
  <Override PartName="/ppt/slides/slide75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69.xml" ContentType="application/vnd.openxmlformats-officedocument.presentationml.slide+xml"/>
  <Override PartName="/ppt/slides/slide65.xml" ContentType="application/vnd.openxmlformats-officedocument.presentationml.slide+xml"/>
  <Override PartName="/ppt/slides/slide61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4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slides/slide58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54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48.xml" ContentType="application/vnd.openxmlformats-officedocument.presentationml.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27.xml" ContentType="application/vnd.openxmlformats-officedocument.presentationml.slide+xml"/>
  <Override PartName="/ppt/slides/slide94.xml" ContentType="application/vnd.openxmlformats-officedocument.presentationml.slide+xml"/>
  <Override PartName="/ppt/slides/slide90.xml" ContentType="application/vnd.openxmlformats-officedocument.presentationml.slide+xml"/>
  <Override PartName="/ppt/slides/slide23.xml" ContentType="application/vnd.openxmlformats-officedocument.presentationml.slide+xml"/>
  <Override PartName="/ppt/slides/slide97.xml" ContentType="application/vnd.openxmlformats-officedocument.presentationml.slide+xml"/>
  <Override PartName="/ppt/embeddings/Microsoft_Equation9.bin" ContentType="application/vnd.openxmlformats-officedocument.oleObject"/>
  <Override PartName="/ppt/embeddings/Microsoft_Equation5.bin" ContentType="application/vnd.openxmlformats-officedocument.oleObject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83.xml" ContentType="application/vnd.openxmlformats-officedocument.presentationml.slide+xml"/>
  <Override PartName="/ppt/slides/slide16.xml" ContentType="application/vnd.openxmlformats-officedocument.presentationml.slide+xml"/>
  <Override PartName="/ppt/slides/slide87.xml" ContentType="application/vnd.openxmlformats-officedocument.presentationml.slide+xml"/>
  <Override PartName="/ppt/embeddings/Microsoft_Equation10.bin" ContentType="application/vnd.openxmlformats-officedocument.oleObject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76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notesSlides/notesSlide51.xml" ContentType="application/vnd.openxmlformats-officedocument.presentationml.notesSlide+xml"/>
  <Default Extension="bin" ContentType="application/vnd.openxmlformats-officedocument.presentationml.printerSettings"/>
  <Override PartName="/ppt/slides/slide66.xml" ContentType="application/vnd.openxmlformats-officedocument.presentationml.slide+xml"/>
  <Override PartName="/ppt/slides/slide62.xml" ContentType="application/vnd.openxmlformats-officedocument.presentationml.slide+xml"/>
  <Override PartName="/ppt/notesSlides/notesSlide48.xml" ContentType="application/vnd.openxmlformats-officedocument.presentationml.notesSlide+xml"/>
  <Default Extension="wmf" ContentType="image/x-wmf"/>
  <Override PartName="/ppt/notesSlides/notesSlide40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9.xml" ContentType="application/vnd.openxmlformats-officedocument.presentationml.slide+xml"/>
  <Override PartName="/ppt/slides/slide55.xml" ContentType="application/vnd.openxmlformats-officedocument.presentationml.slide+xml"/>
  <Override PartName="/ppt/viewProps.xml" ContentType="application/vnd.openxmlformats-officedocument.presentationml.viewProps+xml"/>
  <Override PartName="/ppt/slides/slide51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49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Default Extension="png" ContentType="image/png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slides/slide3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91.xml" ContentType="application/vnd.openxmlformats-officedocument.presentationml.slide+xml"/>
  <Override PartName="/ppt/slides/slide95.xml" ContentType="application/vnd.openxmlformats-officedocument.presentationml.slide+xml"/>
  <Override PartName="/ppt/slides/slide98.xml" ContentType="application/vnd.openxmlformats-officedocument.presentationml.slide+xml"/>
  <Override PartName="/ppt/embeddings/Microsoft_Equation6.bin" ContentType="application/vnd.openxmlformats-officedocument.oleObject"/>
  <Override PartName="/ppt/embeddings/Microsoft_Equation2.bin" ContentType="application/vnd.openxmlformats-officedocument.oleObject"/>
  <Override PartName="/ppt/presProps.xml" ContentType="application/vnd.openxmlformats-officedocument.presentationml.presProps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84.xml" ContentType="application/vnd.openxmlformats-officedocument.presentationml.slide+xml"/>
  <Override PartName="/ppt/slides/slide17.xml" ContentType="application/vnd.openxmlformats-officedocument.presentationml.slide+xml"/>
  <Override PartName="/ppt/slides/slide88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80.xml" ContentType="application/vnd.openxmlformats-officedocument.presentationml.slide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Microsoft_Equation11.bin" ContentType="application/vnd.openxmlformats-officedocument.oleObject"/>
  <Override PartName="/ppt/slides/slide70.xml" ContentType="application/vnd.openxmlformats-officedocument.presentationml.slide+xml"/>
  <Default Extension="xml" ContentType="application/xml"/>
  <Override PartName="/ppt/notesSlides/notesSlide9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77.xml" ContentType="application/vnd.openxmlformats-officedocument.presentationml.slide+xml"/>
  <Override PartName="/ppt/slides/slide73.xml" ContentType="application/vnd.openxmlformats-officedocument.presentationml.slide+xml"/>
  <Override PartName="/ppt/theme/theme2.xml" ContentType="application/vnd.openxmlformats-officedocument.theme+xml"/>
  <Default Extension="pict" ContentType="image/pict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ppt/slides/slide67.xml" ContentType="application/vnd.openxmlformats-officedocument.presentationml.slide+xml"/>
  <Override PartName="/ppt/slides/slide63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56.xml" ContentType="application/vnd.openxmlformats-officedocument.presentationml.slide+xml"/>
  <Override PartName="/ppt/slides/slide52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92.xml" ContentType="application/vnd.openxmlformats-officedocument.presentationml.slide+xml"/>
  <Override PartName="/ppt/embeddings/Microsoft_Equation7.bin" ContentType="application/vnd.openxmlformats-officedocument.oleObject"/>
  <Override PartName="/ppt/embeddings/Microsoft_Equation3.bin" ContentType="application/vnd.openxmlformats-officedocument.oleObject"/>
  <Override PartName="/ppt/slides/slide8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slides/slide81.xml" ContentType="application/vnd.openxmlformats-officedocument.presentationml.slide+xml"/>
  <Override PartName="/ppt/slides/slide1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85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1.xml" ContentType="application/vnd.openxmlformats-officedocument.presentationml.slide+xml"/>
  <Override PartName="/ppt/embeddings/Microsoft_Equation12.bin" ContentType="application/vnd.openxmlformats-officedocument.oleObject"/>
  <Override PartName="/ppt/slides/slide78.xml" ContentType="application/vnd.openxmlformats-officedocument.presentationml.slide+xml"/>
  <Override PartName="/ppt/slides/slide74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68.xml" ContentType="application/vnd.openxmlformats-officedocument.presentationml.slide+xml"/>
  <Override PartName="/ppt/slides/slide64.xml" ContentType="application/vnd.openxmlformats-officedocument.presentationml.slide+xml"/>
  <Override PartName="/ppt/slides/slide60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57.xml" ContentType="application/vnd.openxmlformats-officedocument.presentationml.slide+xml"/>
  <Override PartName="/ppt/slides/slide53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0"/>
  </p:notesMasterIdLst>
  <p:sldIdLst>
    <p:sldId id="256" r:id="rId2"/>
    <p:sldId id="36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4" r:id="rId11"/>
    <p:sldId id="265" r:id="rId12"/>
    <p:sldId id="266" r:id="rId13"/>
    <p:sldId id="267" r:id="rId14"/>
    <p:sldId id="406" r:id="rId15"/>
    <p:sldId id="407" r:id="rId16"/>
    <p:sldId id="409" r:id="rId17"/>
    <p:sldId id="415" r:id="rId18"/>
    <p:sldId id="282" r:id="rId19"/>
    <p:sldId id="416" r:id="rId20"/>
    <p:sldId id="405" r:id="rId21"/>
    <p:sldId id="283" r:id="rId22"/>
    <p:sldId id="268" r:id="rId23"/>
    <p:sldId id="269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82" r:id="rId36"/>
    <p:sldId id="383" r:id="rId37"/>
    <p:sldId id="384" r:id="rId38"/>
    <p:sldId id="270" r:id="rId39"/>
    <p:sldId id="381" r:id="rId40"/>
    <p:sldId id="385" r:id="rId41"/>
    <p:sldId id="413" r:id="rId42"/>
    <p:sldId id="404" r:id="rId43"/>
    <p:sldId id="417" r:id="rId44"/>
    <p:sldId id="414" r:id="rId45"/>
    <p:sldId id="390" r:id="rId46"/>
    <p:sldId id="289" r:id="rId47"/>
    <p:sldId id="373" r:id="rId48"/>
    <p:sldId id="374" r:id="rId49"/>
    <p:sldId id="375" r:id="rId50"/>
    <p:sldId id="377" r:id="rId51"/>
    <p:sldId id="378" r:id="rId52"/>
    <p:sldId id="379" r:id="rId53"/>
    <p:sldId id="308" r:id="rId54"/>
    <p:sldId id="309" r:id="rId55"/>
    <p:sldId id="310" r:id="rId56"/>
    <p:sldId id="311" r:id="rId57"/>
    <p:sldId id="322" r:id="rId58"/>
    <p:sldId id="313" r:id="rId59"/>
    <p:sldId id="325" r:id="rId60"/>
    <p:sldId id="314" r:id="rId61"/>
    <p:sldId id="326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03" r:id="rId70"/>
    <p:sldId id="344" r:id="rId71"/>
    <p:sldId id="347" r:id="rId72"/>
    <p:sldId id="345" r:id="rId73"/>
    <p:sldId id="348" r:id="rId74"/>
    <p:sldId id="350" r:id="rId75"/>
    <p:sldId id="351" r:id="rId76"/>
    <p:sldId id="352" r:id="rId77"/>
    <p:sldId id="353" r:id="rId78"/>
    <p:sldId id="354" r:id="rId79"/>
    <p:sldId id="355" r:id="rId80"/>
    <p:sldId id="358" r:id="rId81"/>
    <p:sldId id="356" r:id="rId82"/>
    <p:sldId id="357" r:id="rId83"/>
    <p:sldId id="403" r:id="rId84"/>
    <p:sldId id="359" r:id="rId85"/>
    <p:sldId id="360" r:id="rId86"/>
    <p:sldId id="327" r:id="rId87"/>
    <p:sldId id="328" r:id="rId88"/>
    <p:sldId id="329" r:id="rId89"/>
    <p:sldId id="330" r:id="rId90"/>
    <p:sldId id="331" r:id="rId91"/>
    <p:sldId id="332" r:id="rId92"/>
    <p:sldId id="333" r:id="rId93"/>
    <p:sldId id="334" r:id="rId94"/>
    <p:sldId id="335" r:id="rId95"/>
    <p:sldId id="336" r:id="rId96"/>
    <p:sldId id="337" r:id="rId97"/>
    <p:sldId id="338" r:id="rId98"/>
    <p:sldId id="343" r:id="rId9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2E1FF"/>
    <a:srgbClr val="1F2226"/>
    <a:srgbClr val="1E2026"/>
    <a:srgbClr val="F7710D"/>
    <a:srgbClr val="E7EE43"/>
    <a:srgbClr val="CFF938"/>
    <a:srgbClr val="FFFC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35" d="100"/>
          <a:sy n="135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00" Type="http://schemas.openxmlformats.org/officeDocument/2006/relationships/notesMaster" Target="notesMasters/notesMaster1.xml"/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CB9D3-2ECF-D949-B21A-DD85A6D719D3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0001B-5815-D345-A59F-543E7743E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Massive star X-ray spectra are </a:t>
            </a:r>
            <a:r>
              <a:rPr lang="en-US" b="1" dirty="0" smtClean="0"/>
              <a:t>superficially similar</a:t>
            </a:r>
            <a:r>
              <a:rPr lang="en-US" b="1" baseline="0" dirty="0" smtClean="0"/>
              <a:t> </a:t>
            </a:r>
            <a:r>
              <a:rPr lang="en-US" baseline="0" dirty="0" smtClean="0"/>
              <a:t>to coronal X-ray spectra: line-dominated; same lines present by and large; the temperature distribution isn’t very different, but…there are some </a:t>
            </a:r>
            <a:r>
              <a:rPr lang="en-US" b="1" baseline="0" dirty="0" smtClean="0"/>
              <a:t>subtle differences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line strength distribution</a:t>
            </a:r>
            <a:r>
              <a:rPr lang="en-US" baseline="0" dirty="0" smtClean="0"/>
              <a:t>.  However, the biggest difference is clearly the line widths.  O stars have </a:t>
            </a:r>
            <a:r>
              <a:rPr lang="en-US" b="1" baseline="0" dirty="0" smtClean="0"/>
              <a:t>broad </a:t>
            </a:r>
            <a:r>
              <a:rPr lang="en-US" baseline="0" dirty="0" smtClean="0"/>
              <a:t>X-ray lines.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9E8-9501-4623-9762-284C5F499A70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9E8-9501-4623-9762-284C5F499A70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9E8-9501-4623-9762-284C5F499A70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9E8-9501-4623-9762-284C5F499A70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9E11A586-7205-4AD5-A6D2-10355BACD142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F726FB05-A0B6-4A38-A53A-C178C3F00B84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4AF3FAE6-4E64-45A0-B847-A136D965340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34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37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Capella</a:t>
            </a:r>
            <a:r>
              <a:rPr lang="en-US" dirty="0" smtClean="0"/>
              <a:t>,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coronal </a:t>
            </a:r>
            <a:r>
              <a:rPr lang="en-US" baseline="0" dirty="0" smtClean="0"/>
              <a:t>source, has </a:t>
            </a:r>
            <a:r>
              <a:rPr lang="en-US" b="1" baseline="0" dirty="0" smtClean="0"/>
              <a:t>hotter plasma </a:t>
            </a:r>
            <a:r>
              <a:rPr lang="en-US" baseline="0" dirty="0" smtClean="0"/>
              <a:t>(larger H/He ratios)…but note, </a:t>
            </a:r>
            <a:r>
              <a:rPr lang="en-US" b="1" baseline="0" dirty="0" smtClean="0"/>
              <a:t>overall</a:t>
            </a:r>
            <a:r>
              <a:rPr lang="en-US" baseline="0" dirty="0" smtClean="0"/>
              <a:t>, the </a:t>
            </a:r>
            <a:r>
              <a:rPr lang="en-US" b="1" baseline="0" dirty="0" smtClean="0"/>
              <a:t>O star</a:t>
            </a:r>
            <a:r>
              <a:rPr lang="en-US" baseline="0" dirty="0" smtClean="0"/>
              <a:t>, zeta Pup’s spectrum is </a:t>
            </a:r>
            <a:r>
              <a:rPr lang="en-US" b="1" baseline="0" dirty="0" smtClean="0"/>
              <a:t>harder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Massive star X-ray spectra are </a:t>
            </a:r>
            <a:r>
              <a:rPr lang="en-US" b="1" dirty="0" smtClean="0"/>
              <a:t>superficially similar</a:t>
            </a:r>
            <a:r>
              <a:rPr lang="en-US" b="1" baseline="0" dirty="0" smtClean="0"/>
              <a:t> </a:t>
            </a:r>
            <a:r>
              <a:rPr lang="en-US" baseline="0" dirty="0" smtClean="0"/>
              <a:t>to coronal X-ray spectra: line-dominated; same lines present by and large; the temperature distribution isn’t very different, but…there are some </a:t>
            </a:r>
            <a:r>
              <a:rPr lang="en-US" b="1" baseline="0" dirty="0" smtClean="0"/>
              <a:t>subtle differences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line strength distribution</a:t>
            </a:r>
            <a:r>
              <a:rPr lang="en-US" baseline="0" dirty="0" smtClean="0"/>
              <a:t>.  However, the biggest difference is clearly the line widths.  O stars have </a:t>
            </a:r>
            <a:r>
              <a:rPr lang="en-US" b="1" baseline="0" dirty="0" smtClean="0"/>
              <a:t>broad </a:t>
            </a:r>
            <a:r>
              <a:rPr lang="en-US" baseline="0" dirty="0" smtClean="0"/>
              <a:t>X-ray lines.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F726FB05-A0B6-4A38-A53A-C178C3F00B84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45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9E8-9501-4623-9762-284C5F499A70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50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51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45F8CF0-4F2A-4E80-84C3-FA8DD90E93FF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AA85E5BE-A006-4044-B6D6-6ACA7C1CEE64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212D2-9547-8E40-AED8-6C637651EBE1}" type="slidenum">
              <a:rPr lang="en-US">
                <a:latin typeface="Cochi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54</a:t>
            </a:fld>
            <a:endParaRPr lang="en-US">
              <a:latin typeface="Cochi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ochi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Capella</a:t>
            </a:r>
            <a:r>
              <a:rPr lang="en-US" dirty="0" smtClean="0"/>
              <a:t>,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coronal </a:t>
            </a:r>
            <a:r>
              <a:rPr lang="en-US" baseline="0" dirty="0" smtClean="0"/>
              <a:t>source, has </a:t>
            </a:r>
            <a:r>
              <a:rPr lang="en-US" b="1" baseline="0" dirty="0" smtClean="0"/>
              <a:t>hotter plasma </a:t>
            </a:r>
            <a:r>
              <a:rPr lang="en-US" baseline="0" dirty="0" smtClean="0"/>
              <a:t>(larger H/He ratios)…but note, </a:t>
            </a:r>
            <a:r>
              <a:rPr lang="en-US" b="1" baseline="0" dirty="0" smtClean="0"/>
              <a:t>overall</a:t>
            </a:r>
            <a:r>
              <a:rPr lang="en-US" baseline="0" dirty="0" smtClean="0"/>
              <a:t>, the </a:t>
            </a:r>
            <a:r>
              <a:rPr lang="en-US" b="1" baseline="0" dirty="0" smtClean="0"/>
              <a:t>O star</a:t>
            </a:r>
            <a:r>
              <a:rPr lang="en-US" baseline="0" dirty="0" smtClean="0"/>
              <a:t>, zeta Pup’s spectrum is </a:t>
            </a:r>
            <a:r>
              <a:rPr lang="en-US" b="1" baseline="0" dirty="0" smtClean="0"/>
              <a:t>harder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1312D65F-93C6-45CD-AF2B-63BA0558D811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58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59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60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AD1A723-8EFC-4CAE-8E40-9C55C80512F5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61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D3B12599-AFEE-4952-B9C8-462856C3ED62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62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03A0C188-12F0-4AC5-8997-8B35F536ECC7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63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CBEF7-F262-4808-8405-6A65A02F640F}" type="slidenum">
              <a:rPr lang="en-US" altLang="zh-TW"/>
              <a:pPr/>
              <a:t>64</a:t>
            </a:fld>
            <a:endParaRPr lang="en-US" altLang="zh-TW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E5BA44D0-4786-4235-95F1-75A4D69E0A89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7961990-8010-4B70-AF8C-DE5B2B137D5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65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C7961990-8010-4B70-AF8C-DE5B2B137D5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66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836A5A5D-16A0-4DE4-9D39-F7D6DF880A8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67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68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3CB8FCED-9B0C-435B-82BD-FBC8904F702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86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87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altLang="zh-TW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altLang="zh-TW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altLang="zh-TW" dirty="0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E5BA44D0-4786-4235-95F1-75A4D69E0A89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14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2B2903B6-89A2-42EC-9ADE-56707DAC77BD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92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 smtClean="0">
              <a:latin typeface="Times New Roman" pitchFamily="-106" charset="0"/>
              <a:ea typeface="新細明體" pitchFamily="-106" charset="-12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93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94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/>
            <a:fld id="{5AE23869-0187-4149-A35A-A8B1D070810E}" type="slidenum">
              <a:rPr lang="en-US" altLang="zh-TW" sz="1200">
                <a:effectLst/>
                <a:latin typeface="Verdana" pitchFamily="-106" charset="0"/>
                <a:ea typeface="新細明體" pitchFamily="-106" charset="-120"/>
              </a:rPr>
              <a:pPr algn="r"/>
              <a:t>95</a:t>
            </a:fld>
            <a:endParaRPr lang="en-US" altLang="zh-TW" sz="1200">
              <a:effectLst/>
              <a:latin typeface="Verdana" pitchFamily="-106" charset="0"/>
              <a:ea typeface="新細明體" pitchFamily="-106" charset="-12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zh-TW" altLang="en-US">
              <a:latin typeface="Times New Roman" pitchFamily="-112" charset="0"/>
              <a:cs typeface="新細明體" pitchFamily="-112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the broad 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0001B-5815-D345-A59F-543E7743EC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9E8-9501-4623-9762-284C5F499A70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7710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7710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E7EE4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07832-EADD-DA44-B1AD-3F11EBD3ABB1}" type="datetimeFigureOut">
              <a:rPr lang="en-US" smtClean="0"/>
              <a:pPr/>
              <a:t>6/22/10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4CAB2B-CC9C-154B-8120-E874847321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F2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58ED5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8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None/>
        <a:defRPr sz="24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None/>
        <a:defRPr sz="2000" b="0" i="0" kern="1200">
          <a:solidFill>
            <a:srgbClr val="D2E1FF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5.png"/><Relationship Id="rId4" Type="http://schemas.openxmlformats.org/officeDocument/2006/relationships/oleObject" Target="../embeddings/Microsoft_Equation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Relationship Id="rId3" Type="http://schemas.openxmlformats.org/officeDocument/2006/relationships/image" Target="../media/image15.png"/><Relationship Id="rId4" Type="http://schemas.openxmlformats.org/officeDocument/2006/relationships/oleObject" Target="../embeddings/Microsoft_Equation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Microsoft_Equation9.bin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37.png"/><Relationship Id="rId5" Type="http://schemas.openxmlformats.org/officeDocument/2006/relationships/oleObject" Target="../embeddings/Microsoft_Equation10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9.png"/><Relationship Id="rId5" Type="http://schemas.openxmlformats.org/officeDocument/2006/relationships/oleObject" Target="../embeddings/Microsoft_Equation1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37.png"/><Relationship Id="rId5" Type="http://schemas.openxmlformats.org/officeDocument/2006/relationships/oleObject" Target="../embeddings/Microsoft_Equation12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37.png"/><Relationship Id="rId5" Type="http://schemas.openxmlformats.org/officeDocument/2006/relationships/oleObject" Target="../embeddings/Microsoft_Equation13.bin"/><Relationship Id="rId6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5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7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5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F2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06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X-ray Emission and Absorption in Massive Star Winds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671" y="1894957"/>
            <a:ext cx="5327134" cy="74692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D2E1FF"/>
                </a:solidFill>
              </a:rPr>
              <a:t>Constraints on shock heating and wind mass-loss rates</a:t>
            </a:r>
            <a:endParaRPr lang="en-US" sz="2800" dirty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043" y="3105834"/>
            <a:ext cx="523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  <a:t>David Cohen</a:t>
            </a:r>
            <a:b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</a:br>
            <a: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  <a:t>Swarthmore College</a:t>
            </a:r>
            <a:endParaRPr lang="en-US" dirty="0">
              <a:solidFill>
                <a:srgbClr val="D2E1FF"/>
              </a:solidFill>
              <a:latin typeface="Corbel"/>
              <a:cs typeface="Corbel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45" y="4278830"/>
            <a:ext cx="3062267" cy="226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818" y="4282440"/>
            <a:ext cx="1691791" cy="225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fexvii_15014_both_smooth_2mods_meg_feb0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0610" y="4277041"/>
            <a:ext cx="3136764" cy="226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First</a:t>
            </a:r>
            <a:r>
              <a:rPr lang="en-US" dirty="0" smtClean="0"/>
              <a:t>, we’ll look at what can be learned about the </a:t>
            </a:r>
            <a:r>
              <a:rPr lang="en-US" b="1" dirty="0" smtClean="0"/>
              <a:t>kinematics </a:t>
            </a:r>
            <a:r>
              <a:rPr lang="en-US" dirty="0" smtClean="0"/>
              <a:t>and </a:t>
            </a:r>
            <a:r>
              <a:rPr lang="en-US" b="1" dirty="0" smtClean="0"/>
              <a:t>location </a:t>
            </a:r>
            <a:r>
              <a:rPr lang="en-US" dirty="0" smtClean="0"/>
              <a:t>of the X-ray emitting plasma from the </a:t>
            </a:r>
            <a:r>
              <a:rPr lang="en-US" b="1" dirty="0" smtClean="0"/>
              <a:t>emission lines</a:t>
            </a:r>
          </a:p>
          <a:p>
            <a:endParaRPr lang="en-US" dirty="0" smtClean="0">
              <a:solidFill>
                <a:srgbClr val="D2E1FF">
                  <a:alpha val="20000"/>
                </a:srgbClr>
              </a:solidFill>
            </a:endParaRPr>
          </a:p>
          <a:p>
            <a:r>
              <a:rPr lang="en-US" dirty="0" smtClean="0">
                <a:solidFill>
                  <a:srgbClr val="D2E1FF">
                    <a:alpha val="50000"/>
                  </a:srgbClr>
                </a:solidFill>
              </a:rPr>
              <a:t>After that, we’ll look at the issues of wind absorption and its effects on line shapes and on the broadband hardness trend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wind shocks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261939"/>
          </a:xfrm>
        </p:spPr>
        <p:txBody>
          <a:bodyPr>
            <a:normAutofit/>
          </a:bodyPr>
          <a:lstStyle/>
          <a:p>
            <a:r>
              <a:rPr lang="en-US" dirty="0" smtClean="0"/>
              <a:t>Numerical simulations of the line-driven instability (LDI) predict:</a:t>
            </a: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831" y="4339370"/>
            <a:ext cx="2888713" cy="213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6949" y="2482443"/>
            <a:ext cx="3910902" cy="399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51" y="2679577"/>
            <a:ext cx="4569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288925">
              <a:buFont typeface="+mj-lt"/>
              <a:buAutoNum type="arabicPeriod"/>
            </a:pPr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Distribution of shock-heated plasma</a:t>
            </a:r>
          </a:p>
          <a:p>
            <a:pPr marL="914400" lvl="1" indent="-288925">
              <a:buFont typeface="+mj-lt"/>
              <a:buAutoNum type="arabicPeriod"/>
            </a:pPr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Above an onset radius of  </a:t>
            </a:r>
            <a:r>
              <a:rPr lang="en-US" i="1" dirty="0" err="1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</a:t>
            </a:r>
            <a:r>
              <a:rPr lang="en-US" i="1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~ 1.5 R</a:t>
            </a:r>
            <a:r>
              <a:rPr lang="en-US" baseline="-250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*</a:t>
            </a:r>
            <a:endParaRPr lang="en-US" baseline="-25000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1-D </a:t>
            </a:r>
            <a:r>
              <a:rPr lang="en-US" dirty="0" err="1" smtClean="0"/>
              <a:t>rad</a:t>
            </a:r>
            <a:r>
              <a:rPr lang="en-US" dirty="0" smtClean="0"/>
              <a:t>-hydro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639"/>
            <a:ext cx="8471173" cy="890864"/>
          </a:xfrm>
        </p:spPr>
        <p:txBody>
          <a:bodyPr/>
          <a:lstStyle/>
          <a:p>
            <a:r>
              <a:rPr lang="en-US" dirty="0" smtClean="0"/>
              <a:t>Self-excited instability (smooth initial conditions)</a:t>
            </a:r>
            <a:endParaRPr 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1468576" y="1876503"/>
            <a:ext cx="6206847" cy="4477747"/>
            <a:chOff x="838200" y="838200"/>
            <a:chExt cx="7467600" cy="5516050"/>
          </a:xfrm>
        </p:grpSpPr>
        <p:pic>
          <p:nvPicPr>
            <p:cNvPr id="5" name="Picture 10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838200"/>
              <a:ext cx="7467600" cy="55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 rot="5400000">
              <a:off x="800102" y="3543300"/>
              <a:ext cx="3886197" cy="1588"/>
            </a:xfrm>
            <a:prstGeom prst="line">
              <a:avLst/>
            </a:prstGeom>
            <a:noFill/>
            <a:ln w="12700">
              <a:solidFill>
                <a:srgbClr val="F26815"/>
              </a:solidFill>
              <a:prstDash val="sysDash"/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38200" y="838200"/>
            <a:ext cx="7467600" cy="5516050"/>
            <a:chOff x="838200" y="838200"/>
            <a:chExt cx="7467600" cy="5516050"/>
          </a:xfrm>
        </p:grpSpPr>
        <p:pic>
          <p:nvPicPr>
            <p:cNvPr id="79874" name="Picture 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838200"/>
              <a:ext cx="7467600" cy="55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877" name="Straight Connector 5"/>
            <p:cNvCxnSpPr>
              <a:cxnSpLocks noChangeShapeType="1"/>
            </p:cNvCxnSpPr>
            <p:nvPr/>
          </p:nvCxnSpPr>
          <p:spPr bwMode="auto">
            <a:xfrm rot="5400000">
              <a:off x="800102" y="3543300"/>
              <a:ext cx="3886197" cy="1588"/>
            </a:xfrm>
            <a:prstGeom prst="line">
              <a:avLst/>
            </a:prstGeom>
            <a:noFill/>
            <a:ln w="12700">
              <a:solidFill>
                <a:srgbClr val="F26815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33400" y="228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shock onset at </a:t>
            </a:r>
            <a:r>
              <a:rPr lang="en-US" dirty="0" err="1" smtClean="0">
                <a:solidFill>
                  <a:srgbClr val="CFF938"/>
                </a:solidFill>
                <a:latin typeface="Corbel"/>
                <a:cs typeface="Corbel"/>
              </a:rPr>
              <a:t>r</a:t>
            </a:r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 ~ 1.5 </a:t>
            </a:r>
            <a:r>
              <a:rPr lang="en-US" dirty="0" err="1" smtClean="0">
                <a:solidFill>
                  <a:srgbClr val="CFF938"/>
                </a:solidFill>
                <a:latin typeface="Corbel"/>
                <a:cs typeface="Corbel"/>
              </a:rPr>
              <a:t>R</a:t>
            </a:r>
            <a:r>
              <a:rPr lang="en-US" baseline="-25000" dirty="0" err="1" smtClean="0">
                <a:solidFill>
                  <a:srgbClr val="CFF938"/>
                </a:solidFill>
                <a:latin typeface="Corbel"/>
                <a:cs typeface="Corbel"/>
              </a:rPr>
              <a:t>star</a:t>
            </a:r>
            <a:endParaRPr lang="en-US" baseline="-25000" dirty="0" smtClean="0">
              <a:solidFill>
                <a:srgbClr val="CFF938"/>
              </a:solidFill>
              <a:latin typeface="Corbel"/>
              <a:cs typeface="Corbel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2743200" y="762000"/>
            <a:ext cx="838200" cy="685800"/>
          </a:xfrm>
          <a:prstGeom prst="straightConnector1">
            <a:avLst/>
          </a:prstGeom>
          <a:noFill/>
          <a:ln w="9525" cap="flat" cmpd="sng" algn="ctr">
            <a:solidFill>
              <a:srgbClr val="CFF938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2"/>
          <p:cNvGrpSpPr/>
          <p:nvPr/>
        </p:nvGrpSpPr>
        <p:grpSpPr>
          <a:xfrm>
            <a:off x="4419600" y="76200"/>
            <a:ext cx="4495800" cy="2286000"/>
            <a:chOff x="4419600" y="76200"/>
            <a:chExt cx="4495800" cy="2286000"/>
          </a:xfrm>
        </p:grpSpPr>
        <p:sp>
          <p:nvSpPr>
            <p:cNvPr id="12" name="TextBox 11"/>
            <p:cNvSpPr txBox="1"/>
            <p:nvPr/>
          </p:nvSpPr>
          <p:spPr>
            <a:xfrm>
              <a:off x="5791200" y="762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FF938"/>
                  </a:solidFill>
                  <a:latin typeface="Corbel"/>
                  <a:cs typeface="Corbel"/>
                </a:rPr>
                <a:t>V</a:t>
              </a:r>
              <a:r>
                <a:rPr lang="en-US" baseline="-25000" dirty="0" err="1" smtClean="0">
                  <a:solidFill>
                    <a:srgbClr val="CFF938"/>
                  </a:solidFill>
                  <a:latin typeface="Corbel"/>
                  <a:cs typeface="Corbel"/>
                </a:rPr>
                <a:t>shock</a:t>
              </a: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 ~ 300 km/</a:t>
              </a:r>
              <a:r>
                <a:rPr lang="en-US" dirty="0" err="1" smtClean="0">
                  <a:solidFill>
                    <a:srgbClr val="CFF938"/>
                  </a:solidFill>
                  <a:latin typeface="Corbel"/>
                  <a:cs typeface="Corbel"/>
                </a:rPr>
                <a:t>s</a:t>
              </a: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 : </a:t>
              </a:r>
              <a:b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</a:b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T ~ 10</a:t>
              </a:r>
              <a:r>
                <a:rPr lang="en-US" baseline="30000" dirty="0" smtClean="0">
                  <a:solidFill>
                    <a:srgbClr val="CFF938"/>
                  </a:solidFill>
                  <a:latin typeface="Corbel"/>
                  <a:cs typeface="Corbel"/>
                </a:rPr>
                <a:t>6</a:t>
              </a: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 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5400000">
              <a:off x="4953000" y="762000"/>
              <a:ext cx="1676400" cy="15240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5400000">
              <a:off x="5410200" y="1066800"/>
              <a:ext cx="1600200" cy="8382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4419600" y="685800"/>
              <a:ext cx="2057400" cy="15240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36"/>
          <p:cNvGrpSpPr/>
          <p:nvPr/>
        </p:nvGrpSpPr>
        <p:grpSpPr>
          <a:xfrm>
            <a:off x="3352800" y="4495800"/>
            <a:ext cx="5257800" cy="2274332"/>
            <a:chOff x="3352800" y="4495800"/>
            <a:chExt cx="5257800" cy="2274332"/>
          </a:xfrm>
        </p:grpSpPr>
        <p:sp>
          <p:nvSpPr>
            <p:cNvPr id="24" name="TextBox 23"/>
            <p:cNvSpPr txBox="1"/>
            <p:nvPr/>
          </p:nvSpPr>
          <p:spPr>
            <a:xfrm>
              <a:off x="3352800" y="6400800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pre-shock wind plasma has low density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10800000">
              <a:off x="4343400" y="4495800"/>
              <a:ext cx="2133600" cy="19812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10800000">
              <a:off x="4953000" y="4876800"/>
              <a:ext cx="1676400" cy="16002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6200000" flipV="1">
              <a:off x="5448300" y="5143500"/>
              <a:ext cx="1600200" cy="10668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838200" y="838200"/>
            <a:ext cx="7467600" cy="5516050"/>
            <a:chOff x="838200" y="838200"/>
            <a:chExt cx="7467600" cy="5516050"/>
          </a:xfrm>
        </p:grpSpPr>
        <p:pic>
          <p:nvPicPr>
            <p:cNvPr id="79874" name="Picture 1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838200"/>
              <a:ext cx="7467600" cy="551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877" name="Straight Connector 5"/>
            <p:cNvCxnSpPr>
              <a:cxnSpLocks noChangeShapeType="1"/>
            </p:cNvCxnSpPr>
            <p:nvPr/>
          </p:nvCxnSpPr>
          <p:spPr bwMode="auto">
            <a:xfrm rot="5400000">
              <a:off x="800102" y="3543300"/>
              <a:ext cx="3886197" cy="1588"/>
            </a:xfrm>
            <a:prstGeom prst="line">
              <a:avLst/>
            </a:prstGeom>
            <a:noFill/>
            <a:ln w="12700">
              <a:solidFill>
                <a:srgbClr val="F26815"/>
              </a:solidFill>
              <a:prstDash val="sysDash"/>
              <a:round/>
              <a:headEnd/>
              <a:tailEnd/>
            </a:ln>
          </p:spPr>
        </p:cxnSp>
      </p:grpSp>
      <p:sp>
        <p:nvSpPr>
          <p:cNvPr id="6" name="TextBox 5"/>
          <p:cNvSpPr txBox="1"/>
          <p:nvPr/>
        </p:nvSpPr>
        <p:spPr>
          <a:xfrm>
            <a:off x="533400" y="228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shock onset at </a:t>
            </a:r>
            <a:r>
              <a:rPr lang="en-US" dirty="0" err="1" smtClean="0">
                <a:solidFill>
                  <a:srgbClr val="CFF938"/>
                </a:solidFill>
                <a:latin typeface="Corbel"/>
                <a:cs typeface="Corbel"/>
              </a:rPr>
              <a:t>r</a:t>
            </a:r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 ~ 1.5 </a:t>
            </a:r>
            <a:r>
              <a:rPr lang="en-US" dirty="0" err="1" smtClean="0">
                <a:solidFill>
                  <a:srgbClr val="CFF938"/>
                </a:solidFill>
                <a:latin typeface="Corbel"/>
                <a:cs typeface="Corbel"/>
              </a:rPr>
              <a:t>R</a:t>
            </a:r>
            <a:r>
              <a:rPr lang="en-US" baseline="-25000" dirty="0" err="1" smtClean="0">
                <a:solidFill>
                  <a:srgbClr val="CFF938"/>
                </a:solidFill>
                <a:latin typeface="Corbel"/>
                <a:cs typeface="Corbel"/>
              </a:rPr>
              <a:t>star</a:t>
            </a:r>
            <a:endParaRPr lang="en-US" baseline="-25000" dirty="0" smtClean="0">
              <a:solidFill>
                <a:srgbClr val="CFF938"/>
              </a:solidFill>
              <a:latin typeface="Corbel"/>
              <a:cs typeface="Corbel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2743200" y="762000"/>
            <a:ext cx="838200" cy="685800"/>
          </a:xfrm>
          <a:prstGeom prst="straightConnector1">
            <a:avLst/>
          </a:prstGeom>
          <a:noFill/>
          <a:ln w="9525" cap="flat" cmpd="sng" algn="ctr">
            <a:solidFill>
              <a:srgbClr val="CFF938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22"/>
          <p:cNvGrpSpPr/>
          <p:nvPr/>
        </p:nvGrpSpPr>
        <p:grpSpPr>
          <a:xfrm>
            <a:off x="4419600" y="76200"/>
            <a:ext cx="4495800" cy="2286000"/>
            <a:chOff x="4419600" y="76200"/>
            <a:chExt cx="4495800" cy="2286000"/>
          </a:xfrm>
        </p:grpSpPr>
        <p:sp>
          <p:nvSpPr>
            <p:cNvPr id="12" name="TextBox 11"/>
            <p:cNvSpPr txBox="1"/>
            <p:nvPr/>
          </p:nvSpPr>
          <p:spPr>
            <a:xfrm>
              <a:off x="5791200" y="762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CFF938"/>
                  </a:solidFill>
                  <a:latin typeface="Corbel"/>
                  <a:cs typeface="Corbel"/>
                </a:rPr>
                <a:t>V</a:t>
              </a:r>
              <a:r>
                <a:rPr lang="en-US" baseline="-25000" dirty="0" err="1" smtClean="0">
                  <a:solidFill>
                    <a:srgbClr val="CFF938"/>
                  </a:solidFill>
                  <a:latin typeface="Corbel"/>
                  <a:cs typeface="Corbel"/>
                </a:rPr>
                <a:t>shock</a:t>
              </a: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 ~ 300 km/</a:t>
              </a:r>
              <a:r>
                <a:rPr lang="en-US" dirty="0" err="1" smtClean="0">
                  <a:solidFill>
                    <a:srgbClr val="CFF938"/>
                  </a:solidFill>
                  <a:latin typeface="Corbel"/>
                  <a:cs typeface="Corbel"/>
                </a:rPr>
                <a:t>s</a:t>
              </a: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 : </a:t>
              </a:r>
              <a:b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</a:b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T ~ 10</a:t>
              </a:r>
              <a:r>
                <a:rPr lang="en-US" baseline="30000" dirty="0" smtClean="0">
                  <a:solidFill>
                    <a:srgbClr val="CFF938"/>
                  </a:solidFill>
                  <a:latin typeface="Corbel"/>
                  <a:cs typeface="Corbel"/>
                </a:rPr>
                <a:t>6</a:t>
              </a:r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 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5400000">
              <a:off x="4953000" y="762000"/>
              <a:ext cx="1676400" cy="15240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5400000">
              <a:off x="5410200" y="1066800"/>
              <a:ext cx="1600200" cy="8382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0800000" flipV="1">
              <a:off x="4419600" y="685800"/>
              <a:ext cx="2057400" cy="1524000"/>
            </a:xfrm>
            <a:prstGeom prst="straightConnector1">
              <a:avLst/>
            </a:prstGeom>
            <a:noFill/>
            <a:ln w="9525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36"/>
          <p:cNvGrpSpPr/>
          <p:nvPr/>
        </p:nvGrpSpPr>
        <p:grpSpPr>
          <a:xfrm>
            <a:off x="533400" y="2743200"/>
            <a:ext cx="8077200" cy="4026932"/>
            <a:chOff x="533400" y="2743200"/>
            <a:chExt cx="8077200" cy="4026932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6400800"/>
              <a:ext cx="807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Shocked wind plasma is decelerated back down to the local CAK wind velocity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16200000" flipV="1">
              <a:off x="3644653" y="3742512"/>
              <a:ext cx="3433234" cy="1883343"/>
            </a:xfrm>
            <a:prstGeom prst="straightConnector1">
              <a:avLst/>
            </a:prstGeom>
            <a:noFill/>
            <a:ln w="19050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155497" y="3637657"/>
              <a:ext cx="3662248" cy="2016442"/>
            </a:xfrm>
            <a:prstGeom prst="straightConnector1">
              <a:avLst/>
            </a:prstGeom>
            <a:noFill/>
            <a:ln w="19050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rot="16200000" flipV="1">
              <a:off x="4786581" y="3671620"/>
              <a:ext cx="3733803" cy="1876964"/>
            </a:xfrm>
            <a:prstGeom prst="straightConnector1">
              <a:avLst/>
            </a:prstGeom>
            <a:noFill/>
            <a:ln w="19050" cap="flat" cmpd="sng" algn="ctr">
              <a:solidFill>
                <a:srgbClr val="CFF93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 – line widths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76200" y="1341267"/>
            <a:ext cx="8991600" cy="4156075"/>
            <a:chOff x="48" y="672"/>
            <a:chExt cx="5664" cy="2618"/>
          </a:xfrm>
        </p:grpSpPr>
        <p:pic>
          <p:nvPicPr>
            <p:cNvPr id="9" name="Picture 2" descr="zetapup_meg_zo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" y="720"/>
              <a:ext cx="5661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apella_meg_zo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016"/>
              <a:ext cx="566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960" y="681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X</a:t>
              </a:r>
              <a:endParaRPr lang="en-US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592" y="6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IX</a:t>
              </a:r>
              <a:endParaRPr lang="en-US" dirty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368" y="6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Fe XVII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 – line widths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1341267"/>
            <a:ext cx="8991600" cy="4156075"/>
            <a:chOff x="48" y="672"/>
            <a:chExt cx="5664" cy="2618"/>
          </a:xfrm>
        </p:grpSpPr>
        <p:pic>
          <p:nvPicPr>
            <p:cNvPr id="9" name="Picture 2" descr="zetapup_meg_zo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" y="720"/>
              <a:ext cx="5661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apella_meg_zo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016"/>
              <a:ext cx="566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960" y="681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X</a:t>
              </a:r>
              <a:endParaRPr lang="en-US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592" y="6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IX</a:t>
              </a:r>
              <a:endParaRPr lang="en-US" dirty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368" y="6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Fe XVII</a:t>
              </a:r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1701800" y="2468033"/>
            <a:ext cx="22013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087037" y="2470418"/>
            <a:ext cx="22436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43667" y="2040467"/>
            <a:ext cx="1583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~2000 km/</a:t>
            </a:r>
            <a:r>
              <a:rPr lang="en-US" sz="1400" dirty="0" err="1" smtClean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 ~ </a:t>
            </a:r>
            <a:r>
              <a:rPr lang="en-US" sz="1400" dirty="0" err="1" smtClean="0">
                <a:solidFill>
                  <a:srgbClr val="FF0000"/>
                </a:solidFill>
              </a:rPr>
              <a:t>v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inf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1433" y="609600"/>
            <a:ext cx="5681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Shock heated wind plasma is moving at &gt;1000 km/</a:t>
            </a:r>
            <a:r>
              <a:rPr lang="en-US" sz="3200" dirty="0" err="1" smtClean="0">
                <a:solidFill>
                  <a:srgbClr val="D2E1FF"/>
                </a:solidFill>
              </a:rPr>
              <a:t>s</a:t>
            </a:r>
            <a:r>
              <a:rPr lang="en-US" sz="3200" dirty="0" smtClean="0">
                <a:solidFill>
                  <a:srgbClr val="D2E1FF"/>
                </a:solidFill>
              </a:rPr>
              <a:t> : </a:t>
            </a:r>
            <a:br>
              <a:rPr lang="en-US" sz="3200" dirty="0" smtClean="0">
                <a:solidFill>
                  <a:srgbClr val="D2E1FF"/>
                </a:solidFill>
              </a:rPr>
            </a:br>
            <a:r>
              <a:rPr lang="en-US" sz="3200" dirty="0" smtClean="0">
                <a:solidFill>
                  <a:srgbClr val="D2E1FF"/>
                </a:solidFill>
              </a:rPr>
              <a:t>broad X-ray emission lines</a:t>
            </a:r>
          </a:p>
        </p:txBody>
      </p:sp>
      <p:pic>
        <p:nvPicPr>
          <p:cNvPr id="3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819400"/>
            <a:ext cx="4267200" cy="31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99% of the wind mass is cold*, partially ionized…</a:t>
            </a:r>
            <a:br>
              <a:rPr lang="en-US" sz="3200" dirty="0" smtClean="0">
                <a:solidFill>
                  <a:srgbClr val="D2E1FF"/>
                </a:solidFill>
              </a:rPr>
            </a:br>
            <a:r>
              <a:rPr lang="en-US" sz="3200" dirty="0" smtClean="0">
                <a:solidFill>
                  <a:srgbClr val="D2E1FF"/>
                </a:solidFill>
              </a:rPr>
              <a:t>x-ray </a:t>
            </a:r>
            <a:r>
              <a:rPr lang="en-US" sz="3200" b="1" dirty="0" smtClean="0">
                <a:solidFill>
                  <a:srgbClr val="D2E1FF"/>
                </a:solidFill>
              </a:rPr>
              <a:t>absorbing</a:t>
            </a:r>
          </a:p>
        </p:txBody>
      </p:sp>
      <p:pic>
        <p:nvPicPr>
          <p:cNvPr id="3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819400"/>
            <a:ext cx="4267200" cy="315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6248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D2E1FF"/>
                </a:solidFill>
              </a:rPr>
              <a:t>*typically 20,000 – 30,000 K; maybe better described as “warm”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6858000" y="1295400"/>
            <a:ext cx="2082800" cy="1763234"/>
            <a:chOff x="6858000" y="1295400"/>
            <a:chExt cx="2082800" cy="1763234"/>
          </a:xfrm>
        </p:grpSpPr>
        <p:pic>
          <p:nvPicPr>
            <p:cNvPr id="5" name="Picture 4" descr="opacities_ags05_CN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0" y="1295400"/>
              <a:ext cx="2082800" cy="13939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65446" y="2689302"/>
              <a:ext cx="1507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7710D"/>
                  </a:solidFill>
                </a:rPr>
                <a:t>opacity</a:t>
              </a:r>
              <a:endParaRPr lang="en-US" dirty="0">
                <a:solidFill>
                  <a:srgbClr val="F7710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06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we know about X-rays from single O stars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50093"/>
            <a:ext cx="6400800" cy="746928"/>
          </a:xfrm>
        </p:spPr>
        <p:txBody>
          <a:bodyPr/>
          <a:lstStyle/>
          <a:p>
            <a:r>
              <a:rPr lang="en-US" dirty="0" smtClean="0">
                <a:solidFill>
                  <a:srgbClr val="D2E1FF"/>
                </a:solidFill>
              </a:rPr>
              <a:t>via high-resolution spectroscopy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043" y="3231754"/>
            <a:ext cx="523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  <a:t>David Cohen</a:t>
            </a:r>
            <a:b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</a:br>
            <a: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  <a:t>Swarthmore College</a:t>
            </a:r>
            <a:endParaRPr lang="en-US" dirty="0">
              <a:solidFill>
                <a:srgbClr val="D2E1FF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9163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D2E1FF"/>
                </a:solidFill>
              </a:rPr>
              <a:t>x-ray absorption is due to bound-free opacity of metals</a:t>
            </a:r>
          </a:p>
        </p:txBody>
      </p:sp>
      <p:pic>
        <p:nvPicPr>
          <p:cNvPr id="3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845" y="4719113"/>
            <a:ext cx="2011304" cy="148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65778" y="5757333"/>
            <a:ext cx="538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D2E1FF"/>
                </a:solidFill>
              </a:rPr>
              <a:t>…and it takes place in the </a:t>
            </a:r>
            <a:r>
              <a:rPr lang="en-US" dirty="0" smtClean="0">
                <a:solidFill>
                  <a:srgbClr val="D2E1FF"/>
                </a:solidFill>
              </a:rPr>
              <a:t>99% of the wind that is </a:t>
            </a:r>
            <a:r>
              <a:rPr lang="en-US" b="1" dirty="0" err="1" smtClean="0">
                <a:solidFill>
                  <a:srgbClr val="D2E1FF"/>
                </a:solidFill>
              </a:rPr>
              <a:t>unshocked</a:t>
            </a:r>
            <a:endParaRPr lang="en-US" sz="1800" b="1" dirty="0" smtClean="0">
              <a:solidFill>
                <a:srgbClr val="D2E1FF"/>
              </a:solidFill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2730970" y="1574788"/>
            <a:ext cx="5422430" cy="4065906"/>
            <a:chOff x="6858000" y="1295400"/>
            <a:chExt cx="2082800" cy="1533169"/>
          </a:xfrm>
        </p:grpSpPr>
        <p:pic>
          <p:nvPicPr>
            <p:cNvPr id="5" name="Picture 4" descr="opacities_ags05_CN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0" y="1295400"/>
              <a:ext cx="2082800" cy="139390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65446" y="2689302"/>
              <a:ext cx="1507018" cy="13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7710D"/>
                  </a:solidFill>
                </a:rPr>
                <a:t>opacity</a:t>
              </a:r>
              <a:endParaRPr lang="en-US" dirty="0">
                <a:solidFill>
                  <a:srgbClr val="F7710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Emission + absorption = profile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kinematics of the emitting material dictates the line </a:t>
            </a:r>
            <a:r>
              <a:rPr lang="en-US" b="1" dirty="0" smtClean="0"/>
              <a:t>width </a:t>
            </a:r>
            <a:r>
              <a:rPr lang="en-US" dirty="0" smtClean="0"/>
              <a:t>and overall profile </a:t>
            </a:r>
          </a:p>
          <a:p>
            <a:endParaRPr lang="en-US" dirty="0" smtClean="0"/>
          </a:p>
          <a:p>
            <a:r>
              <a:rPr lang="en-US" dirty="0" smtClean="0"/>
              <a:t>Absorption affects line </a:t>
            </a:r>
            <a:r>
              <a:rPr lang="en-US" b="1" dirty="0" smtClean="0"/>
              <a:t>shapes</a:t>
            </a:r>
            <a:endParaRPr lang="en-US" b="1" dirty="0">
              <a:solidFill>
                <a:srgbClr val="E7EE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mat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778" y="819476"/>
            <a:ext cx="5244444" cy="5219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058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  <a:t>observer </a:t>
            </a:r>
            <a:b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  <a:t>on left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5000" y="304800"/>
            <a:ext cx="5334000" cy="1907977"/>
            <a:chOff x="1905000" y="304800"/>
            <a:chExt cx="5334000" cy="1907977"/>
          </a:xfrm>
        </p:grpSpPr>
        <p:sp>
          <p:nvSpPr>
            <p:cNvPr id="4" name="TextBox 3"/>
            <p:cNvSpPr txBox="1"/>
            <p:nvPr/>
          </p:nvSpPr>
          <p:spPr>
            <a:xfrm>
              <a:off x="3009900" y="304800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2E1FF"/>
                  </a:solidFill>
                  <a:latin typeface="Corbel"/>
                  <a:cs typeface="Corbel"/>
                </a:rPr>
                <a:t>isovelocity</a:t>
              </a:r>
              <a:r>
                <a:rPr lang="en-US" dirty="0" smtClean="0">
                  <a:solidFill>
                    <a:srgbClr val="D2E1FF"/>
                  </a:solidFill>
                  <a:latin typeface="Corbel"/>
                  <a:cs typeface="Corbel"/>
                </a:rPr>
                <a:t> contours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5000" y="18288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-0.8v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1219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-0.6v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7590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-0.2v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762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+0.2v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12954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+0.6v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1905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+0.8v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0603" y="112692"/>
            <a:ext cx="4298619" cy="3316308"/>
            <a:chOff x="4800603" y="112692"/>
            <a:chExt cx="4298619" cy="3316308"/>
          </a:xfrm>
        </p:grpSpPr>
        <p:sp>
          <p:nvSpPr>
            <p:cNvPr id="12" name="TextBox 11"/>
            <p:cNvSpPr txBox="1"/>
            <p:nvPr/>
          </p:nvSpPr>
          <p:spPr>
            <a:xfrm>
              <a:off x="7194222" y="112692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FF938"/>
                  </a:solidFill>
                  <a:latin typeface="Corbel"/>
                  <a:cs typeface="Corbel"/>
                </a:rPr>
                <a:t>Onset radius of X-ray emission, R</a:t>
              </a:r>
              <a:r>
                <a:rPr lang="en-US" baseline="-25000" dirty="0" smtClean="0">
                  <a:solidFill>
                    <a:srgbClr val="CFF938"/>
                  </a:solidFill>
                  <a:latin typeface="Corbel"/>
                  <a:cs typeface="Corbel"/>
                </a:rPr>
                <a:t>o</a:t>
              </a:r>
              <a:endParaRPr lang="en-US" baseline="-25000" dirty="0">
                <a:solidFill>
                  <a:srgbClr val="CFF938"/>
                </a:solidFill>
                <a:latin typeface="Corbel"/>
                <a:cs typeface="Corbel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4800603" y="762000"/>
              <a:ext cx="3179961" cy="2667000"/>
            </a:xfrm>
            <a:prstGeom prst="straightConnector1">
              <a:avLst/>
            </a:prstGeom>
            <a:ln>
              <a:solidFill>
                <a:srgbClr val="CFF93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mat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778" y="819476"/>
            <a:ext cx="5244444" cy="5219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058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  <a:t>observer </a:t>
            </a:r>
            <a:b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  <a:t>on left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5000" y="304800"/>
            <a:ext cx="5334000" cy="1907977"/>
            <a:chOff x="1905000" y="304800"/>
            <a:chExt cx="5334000" cy="1907977"/>
          </a:xfrm>
        </p:grpSpPr>
        <p:sp>
          <p:nvSpPr>
            <p:cNvPr id="4" name="TextBox 3"/>
            <p:cNvSpPr txBox="1"/>
            <p:nvPr/>
          </p:nvSpPr>
          <p:spPr>
            <a:xfrm>
              <a:off x="3009900" y="304800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D2E1FF"/>
                  </a:solidFill>
                  <a:latin typeface="Corbel"/>
                  <a:cs typeface="Corbel"/>
                </a:rPr>
                <a:t>isovelocity</a:t>
              </a:r>
              <a:r>
                <a:rPr lang="en-US" dirty="0" smtClean="0">
                  <a:solidFill>
                    <a:srgbClr val="D2E1FF"/>
                  </a:solidFill>
                  <a:latin typeface="Corbel"/>
                  <a:cs typeface="Corbel"/>
                </a:rPr>
                <a:t> contours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5000" y="18288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-0.8v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1219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-0.6v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7590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-0.2v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762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+0.2v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19800" y="12954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+0.6v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1905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+0.8v</a:t>
              </a:r>
              <a:r>
                <a:rPr lang="en-US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67600" y="411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optical depth contours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5410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26815"/>
                </a:solidFill>
                <a:latin typeface="Symbol" charset="2"/>
                <a:cs typeface="Symbol" charset="2"/>
              </a:rPr>
              <a:t>t</a:t>
            </a:r>
            <a:r>
              <a:rPr lang="en-US" sz="1400" dirty="0" smtClean="0">
                <a:solidFill>
                  <a:srgbClr val="F26815"/>
                </a:solidFill>
                <a:latin typeface="Symbol" charset="2"/>
                <a:cs typeface="Symbol" charset="2"/>
              </a:rPr>
              <a:t> </a:t>
            </a:r>
            <a:r>
              <a:rPr lang="en-US" sz="1400" dirty="0" smtClean="0">
                <a:solidFill>
                  <a:srgbClr val="F26815"/>
                </a:solidFill>
              </a:rPr>
              <a:t>= 0.3</a:t>
            </a:r>
            <a:endParaRPr lang="en-US" sz="1400" baseline="-25000" dirty="0" smtClean="0">
              <a:solidFill>
                <a:srgbClr val="F2681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4191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26815"/>
                </a:solidFill>
                <a:latin typeface="Symbol" charset="2"/>
                <a:cs typeface="Symbol" charset="2"/>
              </a:rPr>
              <a:t>t</a:t>
            </a:r>
            <a:r>
              <a:rPr lang="en-US" sz="1400" dirty="0" smtClean="0">
                <a:solidFill>
                  <a:srgbClr val="F26815"/>
                </a:solidFill>
                <a:latin typeface="Symbol" charset="2"/>
                <a:cs typeface="Symbol" charset="2"/>
              </a:rPr>
              <a:t> </a:t>
            </a:r>
            <a:r>
              <a:rPr lang="en-US" sz="1400" dirty="0" smtClean="0">
                <a:solidFill>
                  <a:srgbClr val="F26815"/>
                </a:solidFill>
              </a:rPr>
              <a:t>= 1</a:t>
            </a:r>
            <a:endParaRPr lang="en-US" sz="1400" baseline="-25000" dirty="0" smtClean="0">
              <a:solidFill>
                <a:srgbClr val="F2681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3578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26815"/>
                </a:solidFill>
                <a:latin typeface="Symbol" charset="2"/>
                <a:cs typeface="Symbol" charset="2"/>
              </a:rPr>
              <a:t>t</a:t>
            </a:r>
            <a:r>
              <a:rPr lang="en-US" sz="1400" dirty="0" smtClean="0">
                <a:solidFill>
                  <a:srgbClr val="F26815"/>
                </a:solidFill>
                <a:latin typeface="Symbol" charset="2"/>
                <a:cs typeface="Symbol" charset="2"/>
              </a:rPr>
              <a:t> </a:t>
            </a:r>
            <a:r>
              <a:rPr lang="en-US" sz="1400" dirty="0" smtClean="0">
                <a:solidFill>
                  <a:srgbClr val="F26815"/>
                </a:solidFill>
              </a:rPr>
              <a:t>= 3</a:t>
            </a:r>
            <a:endParaRPr lang="en-US" sz="1400" baseline="-25000" dirty="0" smtClean="0">
              <a:solidFill>
                <a:srgbClr val="F268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5306" y="5369668"/>
            <a:ext cx="185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Profile shape assumes beta velocity law and onset radius, R</a:t>
            </a:r>
            <a:r>
              <a:rPr lang="en-US" baseline="-25000" dirty="0" smtClean="0">
                <a:solidFill>
                  <a:srgbClr val="D2E1FF"/>
                </a:solidFill>
              </a:rPr>
              <a:t>o</a:t>
            </a:r>
            <a:endParaRPr lang="en-US" baseline="-25000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D2E1FF"/>
                </a:solidFill>
              </a:rPr>
              <a:t>Morphology of X-ray spectra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D2E1FF"/>
                </a:solidFill>
              </a:rPr>
              <a:t>Embedded Wind Shocks: X-ray diagnostics of kinematics and spatial distribution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D2E1FF"/>
                </a:solidFill>
              </a:rPr>
              <a:t>Line profiles and mass-loss rates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D2E1FF"/>
                </a:solidFill>
              </a:rPr>
              <a:t>Broadband absorption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graphicFrame>
        <p:nvGraphicFramePr>
          <p:cNvPr id="3" name="Object 1043"/>
          <p:cNvGraphicFramePr>
            <a:graphicFrameLocks noChangeAspect="1"/>
          </p:cNvGraphicFramePr>
          <p:nvPr/>
        </p:nvGraphicFramePr>
        <p:xfrm>
          <a:off x="6477000" y="1966746"/>
          <a:ext cx="2667000" cy="752475"/>
        </p:xfrm>
        <a:graphic>
          <a:graphicData uri="http://schemas.openxmlformats.org/presentationml/2006/ole">
            <p:oleObj spid="_x0000_s217090" name="Equation" r:id="rId4" imgW="1079500" imgH="304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graphicFrame>
        <p:nvGraphicFramePr>
          <p:cNvPr id="3" name="Object 1043"/>
          <p:cNvGraphicFramePr>
            <a:graphicFrameLocks noChangeAspect="1"/>
          </p:cNvGraphicFramePr>
          <p:nvPr/>
        </p:nvGraphicFramePr>
        <p:xfrm>
          <a:off x="6477000" y="1966746"/>
          <a:ext cx="2667000" cy="752475"/>
        </p:xfrm>
        <a:graphic>
          <a:graphicData uri="http://schemas.openxmlformats.org/presentationml/2006/ole">
            <p:oleObj spid="_x0000_s218114" name="Equation" r:id="rId4" imgW="1079500" imgH="304800" progId="Equation.3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>
            <a:off x="7035952" y="1181359"/>
            <a:ext cx="1167319" cy="747020"/>
          </a:xfrm>
          <a:prstGeom prst="straightConnector1">
            <a:avLst/>
          </a:prstGeom>
          <a:ln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7265578" y="3175971"/>
            <a:ext cx="1184292" cy="270796"/>
          </a:xfrm>
          <a:prstGeom prst="straightConnector1">
            <a:avLst/>
          </a:prstGeom>
          <a:ln>
            <a:solidFill>
              <a:srgbClr val="CFF9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80737" y="214787"/>
            <a:ext cx="1624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</a:rPr>
              <a:t>Universal property of the wind</a:t>
            </a:r>
            <a:endParaRPr lang="en-US" dirty="0">
              <a:solidFill>
                <a:srgbClr val="CFF93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3137" y="3903515"/>
            <a:ext cx="162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CFF938"/>
                </a:solidFill>
              </a:rPr>
              <a:t>z</a:t>
            </a:r>
            <a:r>
              <a:rPr lang="en-US" b="1" dirty="0" smtClean="0">
                <a:solidFill>
                  <a:srgbClr val="CFF938"/>
                </a:solidFill>
              </a:rPr>
              <a:t> </a:t>
            </a:r>
            <a:r>
              <a:rPr lang="en-US" dirty="0" smtClean="0">
                <a:solidFill>
                  <a:srgbClr val="CFF938"/>
                </a:solidFill>
              </a:rPr>
              <a:t>different for each point</a:t>
            </a:r>
            <a:endParaRPr lang="en-US" dirty="0">
              <a:solidFill>
                <a:srgbClr val="CFF93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 descr="ewollman_v2_slide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55575"/>
            <a:ext cx="8753475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1041"/>
          <p:cNvGraphicFramePr>
            <a:graphicFrameLocks noChangeAspect="1"/>
          </p:cNvGraphicFramePr>
          <p:nvPr/>
        </p:nvGraphicFramePr>
        <p:xfrm>
          <a:off x="3429000" y="2528888"/>
          <a:ext cx="2286000" cy="1433512"/>
        </p:xfrm>
        <a:graphic>
          <a:graphicData uri="http://schemas.openxmlformats.org/presentationml/2006/ole">
            <p:oleObj spid="_x0000_s221186" name="Equation" r:id="rId4" imgW="787400" imgH="495300" progId="Equation.3">
              <p:embed/>
            </p:oleObj>
          </a:graphicData>
        </a:graphic>
      </p:graphicFrame>
      <p:cxnSp>
        <p:nvCxnSpPr>
          <p:cNvPr id="108548" name="Straight Arrow Connector 6"/>
          <p:cNvCxnSpPr>
            <a:cxnSpLocks noChangeShapeType="1"/>
          </p:cNvCxnSpPr>
          <p:nvPr/>
        </p:nvCxnSpPr>
        <p:spPr bwMode="auto">
          <a:xfrm rot="5400000">
            <a:off x="4982885" y="1325285"/>
            <a:ext cx="1616630" cy="1066800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cxnSp>
        <p:nvCxnSpPr>
          <p:cNvPr id="108549" name="Straight Arrow Connector 7"/>
          <p:cNvCxnSpPr>
            <a:cxnSpLocks noChangeShapeType="1"/>
          </p:cNvCxnSpPr>
          <p:nvPr/>
        </p:nvCxnSpPr>
        <p:spPr bwMode="auto">
          <a:xfrm rot="16200000" flipH="1">
            <a:off x="3155499" y="1326698"/>
            <a:ext cx="1884053" cy="948950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cxnSp>
        <p:nvCxnSpPr>
          <p:cNvPr id="108550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5524500" y="4229100"/>
            <a:ext cx="990600" cy="762000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cxnSp>
        <p:nvCxnSpPr>
          <p:cNvPr id="108551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3861260" y="4166059"/>
            <a:ext cx="1219202" cy="1116682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1676400" y="381000"/>
            <a:ext cx="2895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opacity of the cold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wind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/>
              <a:ea typeface="+mn-ea"/>
              <a:cs typeface="Corbe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81038"/>
            <a:ext cx="3124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wind mass-loss 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181600"/>
            <a:ext cx="3124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wind terminal velocity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5334000"/>
            <a:ext cx="3124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radius of the star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858000" y="1524000"/>
            <a:ext cx="1905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+mn-ea"/>
            </a:endParaRP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6916738" y="1524000"/>
          <a:ext cx="1693862" cy="583357"/>
        </p:xfrm>
        <a:graphic>
          <a:graphicData uri="http://schemas.openxmlformats.org/presentationml/2006/ole">
            <p:oleObj spid="_x0000_s221187" name="Equation" r:id="rId5" imgW="774700" imgH="266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1027"/>
          <p:cNvSpPr txBox="1">
            <a:spLocks noChangeArrowheads="1"/>
          </p:cNvSpPr>
          <p:nvPr/>
        </p:nvSpPr>
        <p:spPr bwMode="auto">
          <a:xfrm>
            <a:off x="136525" y="5013325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zh-TW" altLang="en-US">
              <a:solidFill>
                <a:schemeClr val="tx1"/>
              </a:solidFill>
              <a:effectLst/>
              <a:latin typeface="Times" pitchFamily="-106" charset="0"/>
              <a:ea typeface="新細明體" pitchFamily="-106" charset="-120"/>
            </a:endParaRPr>
          </a:p>
        </p:txBody>
      </p:sp>
      <p:sp>
        <p:nvSpPr>
          <p:cNvPr id="110597" name="Text Box 1038"/>
          <p:cNvSpPr txBox="1">
            <a:spLocks noChangeArrowheads="1"/>
          </p:cNvSpPr>
          <p:nvPr/>
        </p:nvSpPr>
        <p:spPr bwMode="auto">
          <a:xfrm>
            <a:off x="2057400" y="0"/>
            <a:ext cx="21336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800">
                <a:solidFill>
                  <a:schemeClr val="tx1"/>
                </a:solidFill>
                <a:effectLst/>
                <a:latin typeface="Symbol" pitchFamily="-106" charset="2"/>
                <a:ea typeface="新細明體" pitchFamily="-106" charset="-120"/>
              </a:rPr>
              <a:t>t</a:t>
            </a:r>
            <a:r>
              <a:rPr lang="en-US" altLang="zh-TW" sz="2800" baseline="-25000">
                <a:solidFill>
                  <a:schemeClr val="tx1"/>
                </a:solidFill>
                <a:effectLst/>
                <a:latin typeface="Symbol" pitchFamily="-106" charset="2"/>
                <a:ea typeface="新細明體" pitchFamily="-106" charset="-120"/>
                <a:sym typeface="Symbol" pitchFamily="-106" charset="2"/>
              </a:rPr>
              <a:t></a:t>
            </a:r>
            <a:r>
              <a:rPr lang="en-US" altLang="zh-TW" sz="2800">
                <a:solidFill>
                  <a:schemeClr val="tx1"/>
                </a:solidFill>
                <a:effectLst/>
                <a:ea typeface="新細明體" pitchFamily="-106" charset="-120"/>
              </a:rPr>
              <a:t>=1,</a:t>
            </a:r>
            <a:r>
              <a:rPr lang="en-US" altLang="zh-TW" sz="2800">
                <a:solidFill>
                  <a:srgbClr val="FF0000"/>
                </a:solidFill>
                <a:effectLst/>
                <a:ea typeface="新細明體" pitchFamily="-106" charset="-120"/>
              </a:rPr>
              <a:t>2</a:t>
            </a:r>
            <a:r>
              <a:rPr lang="en-US" altLang="zh-TW" sz="2800">
                <a:solidFill>
                  <a:schemeClr val="tx1"/>
                </a:solidFill>
                <a:effectLst/>
                <a:ea typeface="新細明體" pitchFamily="-106" charset="-120"/>
              </a:rPr>
              <a:t>,</a:t>
            </a:r>
            <a:r>
              <a:rPr lang="en-US" altLang="zh-TW" sz="2800">
                <a:solidFill>
                  <a:schemeClr val="accent2"/>
                </a:solidFill>
                <a:effectLst/>
                <a:ea typeface="新細明體" pitchFamily="-106" charset="-120"/>
              </a:rPr>
              <a:t>8</a:t>
            </a:r>
            <a:endParaRPr lang="en-US" altLang="zh-TW" sz="2800">
              <a:solidFill>
                <a:schemeClr val="tx1"/>
              </a:solidFill>
              <a:effectLst/>
              <a:latin typeface="Georgia" pitchFamily="-106" charset="0"/>
              <a:ea typeface="新細明體" pitchFamily="-106" charset="-120"/>
            </a:endParaRPr>
          </a:p>
        </p:txBody>
      </p:sp>
      <p:sp>
        <p:nvSpPr>
          <p:cNvPr id="402447" name="Text Box 1039"/>
          <p:cNvSpPr txBox="1">
            <a:spLocks noChangeArrowheads="1"/>
          </p:cNvSpPr>
          <p:nvPr/>
        </p:nvSpPr>
        <p:spPr bwMode="auto">
          <a:xfrm>
            <a:off x="5029200" y="1143000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key parameters: </a:t>
            </a:r>
            <a:r>
              <a:rPr lang="en-US" altLang="zh-TW" sz="24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altLang="zh-TW" sz="24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zh-TW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</a:t>
            </a:r>
            <a:r>
              <a:rPr lang="en-US" altLang="zh-TW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6" charset="0"/>
              </a:rPr>
              <a:t> </a:t>
            </a:r>
            <a:r>
              <a:rPr lang="en-US" altLang="zh-TW" sz="28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altLang="zh-TW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altLang="zh-TW" sz="28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5715000" y="2286000"/>
            <a:ext cx="2667000" cy="3490913"/>
            <a:chOff x="336" y="1776"/>
            <a:chExt cx="1680" cy="2199"/>
          </a:xfrm>
        </p:grpSpPr>
        <p:graphicFrame>
          <p:nvGraphicFramePr>
            <p:cNvPr id="110594" name="Object 1041"/>
            <p:cNvGraphicFramePr>
              <a:graphicFrameLocks noChangeAspect="1"/>
            </p:cNvGraphicFramePr>
            <p:nvPr/>
          </p:nvGraphicFramePr>
          <p:xfrm>
            <a:off x="432" y="3072"/>
            <a:ext cx="1440" cy="903"/>
          </p:xfrm>
          <a:graphic>
            <a:graphicData uri="http://schemas.openxmlformats.org/presentationml/2006/ole">
              <p:oleObj spid="_x0000_s223234" name="Equation" r:id="rId4" imgW="787400" imgH="495300" progId="Equation.3">
                <p:embed/>
              </p:oleObj>
            </a:graphicData>
          </a:graphic>
        </p:graphicFrame>
        <p:sp>
          <p:nvSpPr>
            <p:cNvPr id="110613" name="Text Box 1042"/>
            <p:cNvSpPr txBox="1">
              <a:spLocks noChangeArrowheads="1"/>
            </p:cNvSpPr>
            <p:nvPr/>
          </p:nvSpPr>
          <p:spPr bwMode="auto">
            <a:xfrm>
              <a:off x="336" y="1776"/>
              <a:ext cx="1680" cy="4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i="1" dirty="0" err="1">
                  <a:solidFill>
                    <a:srgbClr val="404242"/>
                  </a:solidFill>
                  <a:effectLst/>
                </a:rPr>
                <a:t>j</a:t>
              </a:r>
              <a:r>
                <a:rPr lang="en-US" altLang="zh-TW" i="1" dirty="0">
                  <a:solidFill>
                    <a:srgbClr val="404242"/>
                  </a:solidFill>
                  <a:effectLst/>
                </a:rPr>
                <a:t> ~ </a:t>
              </a:r>
              <a:r>
                <a:rPr lang="en-US" altLang="zh-TW" dirty="0">
                  <a:solidFill>
                    <a:srgbClr val="404242"/>
                  </a:solidFill>
                  <a:effectLst/>
                  <a:latin typeface="Times New Roman" pitchFamily="-106" charset="0"/>
                  <a:sym typeface="Symbol" pitchFamily="-106" charset="2"/>
                </a:rPr>
                <a:t> </a:t>
              </a:r>
              <a:r>
                <a:rPr lang="en-US" altLang="zh-TW" dirty="0">
                  <a:solidFill>
                    <a:srgbClr val="404242"/>
                  </a:solidFill>
                  <a:effectLst/>
                  <a:latin typeface="Symbol" pitchFamily="-106" charset="2"/>
                  <a:sym typeface="Symbol" pitchFamily="-106" charset="2"/>
                </a:rPr>
                <a:t></a:t>
              </a:r>
              <a:r>
                <a:rPr lang="en-US" altLang="zh-TW" baseline="30000" dirty="0">
                  <a:solidFill>
                    <a:srgbClr val="404242"/>
                  </a:solidFill>
                  <a:effectLst/>
                </a:rPr>
                <a:t>2  </a:t>
              </a:r>
              <a:r>
                <a:rPr lang="en-US" altLang="zh-TW" sz="1800" dirty="0">
                  <a:solidFill>
                    <a:srgbClr val="404242"/>
                  </a:solidFill>
                  <a:effectLst/>
                </a:rPr>
                <a:t>for </a:t>
              </a:r>
              <a:r>
                <a:rPr lang="en-US" altLang="zh-TW" sz="1800" i="1" dirty="0" err="1">
                  <a:solidFill>
                    <a:srgbClr val="404242"/>
                  </a:solidFill>
                  <a:effectLst/>
                </a:rPr>
                <a:t>r</a:t>
              </a:r>
              <a:r>
                <a:rPr lang="en-US" altLang="zh-TW" sz="1800" dirty="0">
                  <a:solidFill>
                    <a:srgbClr val="404242"/>
                  </a:solidFill>
                  <a:effectLst/>
                </a:rPr>
                <a:t>/R</a:t>
              </a:r>
              <a:r>
                <a:rPr lang="en-US" altLang="zh-TW" sz="1800" baseline="-25000" dirty="0">
                  <a:solidFill>
                    <a:srgbClr val="404242"/>
                  </a:solidFill>
                  <a:effectLst/>
                </a:rPr>
                <a:t>*</a:t>
              </a:r>
              <a:r>
                <a:rPr lang="en-US" altLang="zh-TW" sz="1800" dirty="0">
                  <a:solidFill>
                    <a:srgbClr val="404242"/>
                  </a:solidFill>
                  <a:effectLst/>
                </a:rPr>
                <a:t> &gt; </a:t>
              </a:r>
              <a:r>
                <a:rPr lang="en-US" altLang="zh-TW" sz="1800" dirty="0" smtClean="0">
                  <a:solidFill>
                    <a:srgbClr val="404242"/>
                  </a:solidFill>
                  <a:effectLst/>
                </a:rPr>
                <a:t>R</a:t>
              </a:r>
              <a:r>
                <a:rPr lang="en-US" altLang="zh-TW" sz="1800" baseline="-25000" dirty="0" smtClean="0">
                  <a:solidFill>
                    <a:srgbClr val="404242"/>
                  </a:solidFill>
                  <a:effectLst/>
                </a:rPr>
                <a:t>o</a:t>
              </a:r>
              <a:endParaRPr lang="en-US" altLang="zh-TW" sz="1800" dirty="0" smtClean="0">
                <a:solidFill>
                  <a:srgbClr val="404242"/>
                </a:solidFill>
                <a:effectLst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zh-TW" sz="1800" dirty="0">
                  <a:solidFill>
                    <a:srgbClr val="404242"/>
                  </a:solidFill>
                  <a:effectLst/>
                </a:rPr>
                <a:t>  =</a:t>
              </a:r>
              <a:r>
                <a:rPr lang="en-US" altLang="zh-TW" sz="1800" dirty="0" smtClean="0">
                  <a:solidFill>
                    <a:srgbClr val="404242"/>
                  </a:solidFill>
                  <a:effectLst/>
                </a:rPr>
                <a:t> 0  </a:t>
              </a:r>
              <a:r>
                <a:rPr lang="en-US" altLang="zh-TW" sz="1800" dirty="0">
                  <a:solidFill>
                    <a:srgbClr val="404242"/>
                  </a:solidFill>
                  <a:effectLst/>
                </a:rPr>
                <a:t>otherwise</a:t>
              </a:r>
              <a:endParaRPr lang="en-US" altLang="zh-TW" sz="1800" dirty="0">
                <a:solidFill>
                  <a:srgbClr val="404242"/>
                </a:solidFill>
                <a:effectLst/>
                <a:latin typeface="Verdana" pitchFamily="-106" charset="0"/>
              </a:endParaRPr>
            </a:p>
          </p:txBody>
        </p:sp>
        <p:graphicFrame>
          <p:nvGraphicFramePr>
            <p:cNvPr id="110595" name="Object 1043"/>
            <p:cNvGraphicFramePr>
              <a:graphicFrameLocks noChangeAspect="1"/>
            </p:cNvGraphicFramePr>
            <p:nvPr/>
          </p:nvGraphicFramePr>
          <p:xfrm>
            <a:off x="336" y="2448"/>
            <a:ext cx="1680" cy="474"/>
          </p:xfrm>
          <a:graphic>
            <a:graphicData uri="http://schemas.openxmlformats.org/presentationml/2006/ole">
              <p:oleObj spid="_x0000_s223235" name="Equation" r:id="rId5" imgW="1079500" imgH="304800" progId="Equation.3">
                <p:embed/>
              </p:oleObj>
            </a:graphicData>
          </a:graphic>
        </p:graphicFrame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263525"/>
            <a:ext cx="5029200" cy="6594475"/>
            <a:chOff x="0" y="166"/>
            <a:chExt cx="3168" cy="4154"/>
          </a:xfrm>
        </p:grpSpPr>
        <p:grpSp>
          <p:nvGrpSpPr>
            <p:cNvPr id="4" name="Group 1028"/>
            <p:cNvGrpSpPr>
              <a:grpSpLocks/>
            </p:cNvGrpSpPr>
            <p:nvPr/>
          </p:nvGrpSpPr>
          <p:grpSpPr bwMode="auto">
            <a:xfrm>
              <a:off x="0" y="166"/>
              <a:ext cx="3168" cy="4154"/>
              <a:chOff x="2496" y="240"/>
              <a:chExt cx="3024" cy="3989"/>
            </a:xfrm>
          </p:grpSpPr>
          <p:pic>
            <p:nvPicPr>
              <p:cNvPr id="110604" name="Picture 102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96" y="240"/>
                <a:ext cx="1009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5" name="Picture 103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96" y="1536"/>
                <a:ext cx="1007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6" name="Picture 103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96" y="2880"/>
                <a:ext cx="1007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7" name="Picture 103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552" y="384"/>
                <a:ext cx="1968" cy="1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8" name="Picture 103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52" y="1632"/>
                <a:ext cx="1968" cy="1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609" name="Picture 1034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552" y="2928"/>
                <a:ext cx="1968" cy="1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0610" name="Text Box 1035"/>
              <p:cNvSpPr txBox="1">
                <a:spLocks noChangeArrowheads="1"/>
              </p:cNvSpPr>
              <p:nvPr/>
            </p:nvSpPr>
            <p:spPr bwMode="auto">
              <a:xfrm>
                <a:off x="4896" y="480"/>
                <a:ext cx="576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R</a:t>
                </a:r>
                <a:r>
                  <a:rPr lang="en-US" altLang="zh-TW" sz="1800" baseline="-250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o</a:t>
                </a:r>
                <a:r>
                  <a:rPr lang="en-US" altLang="zh-TW" sz="18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=1.5</a:t>
                </a:r>
              </a:p>
            </p:txBody>
          </p:sp>
          <p:sp>
            <p:nvSpPr>
              <p:cNvPr id="110611" name="Text Box 1036"/>
              <p:cNvSpPr txBox="1">
                <a:spLocks noChangeArrowheads="1"/>
              </p:cNvSpPr>
              <p:nvPr/>
            </p:nvSpPr>
            <p:spPr bwMode="auto">
              <a:xfrm>
                <a:off x="4896" y="1728"/>
                <a:ext cx="576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R</a:t>
                </a:r>
                <a:r>
                  <a:rPr lang="en-US" altLang="zh-TW" sz="1800" baseline="-250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o</a:t>
                </a:r>
                <a:r>
                  <a:rPr lang="en-US" altLang="zh-TW" sz="18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=3</a:t>
                </a:r>
              </a:p>
            </p:txBody>
          </p:sp>
          <p:sp>
            <p:nvSpPr>
              <p:cNvPr id="110612" name="Text Box 1037"/>
              <p:cNvSpPr txBox="1">
                <a:spLocks noChangeArrowheads="1"/>
              </p:cNvSpPr>
              <p:nvPr/>
            </p:nvSpPr>
            <p:spPr bwMode="auto">
              <a:xfrm>
                <a:off x="4896" y="2976"/>
                <a:ext cx="576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en-US" altLang="zh-TW" sz="1800" i="1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R</a:t>
                </a:r>
                <a:r>
                  <a:rPr lang="en-US" altLang="zh-TW" sz="1800" baseline="-250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o</a:t>
                </a:r>
                <a:r>
                  <a:rPr lang="en-US" altLang="zh-TW" sz="1800">
                    <a:solidFill>
                      <a:srgbClr val="F26815"/>
                    </a:solidFill>
                    <a:effectLst/>
                    <a:ea typeface="新細明體" pitchFamily="-106" charset="-120"/>
                  </a:rPr>
                  <a:t>=10</a:t>
                </a:r>
              </a:p>
            </p:txBody>
          </p:sp>
        </p:grpSp>
        <p:sp>
          <p:nvSpPr>
            <p:cNvPr id="321557" name="Rectangle 21"/>
            <p:cNvSpPr>
              <a:spLocks noChangeArrowheads="1"/>
            </p:cNvSpPr>
            <p:nvPr/>
          </p:nvSpPr>
          <p:spPr bwMode="auto">
            <a:xfrm>
              <a:off x="816" y="192"/>
              <a:ext cx="144" cy="40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+mn-ea"/>
              </a:endParaRPr>
            </a:p>
          </p:txBody>
        </p:sp>
      </p:grpSp>
      <p:sp>
        <p:nvSpPr>
          <p:cNvPr id="321558" name="Text Box 22"/>
          <p:cNvSpPr txBox="1">
            <a:spLocks noChangeArrowheads="1"/>
          </p:cNvSpPr>
          <p:nvPr/>
        </p:nvSpPr>
        <p:spPr bwMode="auto">
          <a:xfrm>
            <a:off x="-76200" y="-762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  <a:sym typeface="Symbol" charset="2"/>
              </a:rPr>
              <a:t></a:t>
            </a: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  <a:sym typeface="Symbol" charset="2"/>
              </a:rPr>
              <a:t> </a:t>
            </a: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= 1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contours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We fit these x-ray line profile models to each line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26815"/>
                </a:solidFill>
                <a:effectLst/>
                <a:latin typeface="Helvetica" charset="0"/>
                <a:ea typeface="+mn-ea"/>
              </a:rPr>
              <a:t>Fe XVII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609600" y="914400"/>
            <a:ext cx="7932937" cy="5715000"/>
            <a:chOff x="609600" y="914400"/>
            <a:chExt cx="7932937" cy="5715000"/>
          </a:xfrm>
        </p:grpSpPr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7932937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25197" y="1371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find a best-fit </a:t>
            </a:r>
            <a:r>
              <a:rPr lang="en-US" sz="2400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400" baseline="-25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400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400" baseline="-25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en-US" sz="24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26815"/>
                </a:solidFill>
                <a:effectLst/>
                <a:latin typeface="Helvetica" charset="0"/>
                <a:ea typeface="+mn-ea"/>
              </a:rPr>
              <a:t>Fe XVII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609600" y="914400"/>
            <a:ext cx="7932937" cy="5715000"/>
            <a:chOff x="609600" y="914400"/>
            <a:chExt cx="7932937" cy="5715000"/>
          </a:xfrm>
        </p:grpSpPr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7932937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23352" y="1371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3404" y="1356211"/>
              <a:ext cx="1981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2681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2800" baseline="-25000" dirty="0" smtClean="0">
                  <a:solidFill>
                    <a:srgbClr val="F26815"/>
                  </a:solidFill>
                  <a:effectLst/>
                </a:rPr>
                <a:t>*</a:t>
              </a:r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 = 2.0</a:t>
              </a:r>
            </a:p>
            <a:p>
              <a:pPr algn="ctr"/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R</a:t>
              </a:r>
              <a:r>
                <a:rPr lang="en-US" sz="2800" baseline="-25000" dirty="0" smtClean="0">
                  <a:solidFill>
                    <a:srgbClr val="F26815"/>
                  </a:solidFill>
                  <a:effectLst/>
                </a:rPr>
                <a:t>o</a:t>
              </a:r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 = 1.5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007" y="0"/>
            <a:ext cx="8169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…and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 confidence limits on these fitted parameter values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487007" y="838200"/>
            <a:ext cx="8169986" cy="5885773"/>
            <a:chOff x="487007" y="838200"/>
            <a:chExt cx="8169986" cy="5885773"/>
          </a:xfrm>
        </p:grpSpPr>
        <p:pic>
          <p:nvPicPr>
            <p:cNvPr id="112645" name="Picture 4" descr="fexvii_15014_smooth_both_contour35by3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007" y="838200"/>
              <a:ext cx="8169986" cy="588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676400" y="1219200"/>
              <a:ext cx="41910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26815"/>
                  </a:solidFill>
                  <a:effectLst/>
                  <a:latin typeface="Corbel"/>
                  <a:ea typeface="+mn-ea"/>
                  <a:cs typeface="Corbel"/>
                </a:rPr>
                <a:t>68, 90, 95% confidence limits</a:t>
              </a:r>
            </a:p>
          </p:txBody>
        </p:sp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1175539"/>
              <a:ext cx="2387600" cy="17200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focus on the </a:t>
            </a:r>
            <a:r>
              <a:rPr lang="en-US" i="1" dirty="0" smtClean="0"/>
              <a:t>R</a:t>
            </a:r>
            <a:r>
              <a:rPr lang="en-US" baseline="-25000" dirty="0" smtClean="0"/>
              <a:t>o</a:t>
            </a:r>
            <a:r>
              <a:rPr lang="en-US" dirty="0" smtClean="0"/>
              <a:t> parameter first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1906" y="1703951"/>
            <a:ext cx="566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Note that for </a:t>
            </a:r>
            <a:r>
              <a:rPr lang="en-US" sz="2400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b</a:t>
            </a:r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 = 1, </a:t>
            </a:r>
            <a:r>
              <a:rPr lang="en-US" sz="2400" dirty="0" err="1" smtClean="0">
                <a:solidFill>
                  <a:srgbClr val="D2E1FF"/>
                </a:solidFill>
                <a:latin typeface="Corbel"/>
              </a:rPr>
              <a:t>v</a:t>
            </a:r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 = 1/3 </a:t>
            </a:r>
            <a:r>
              <a:rPr lang="en-US" sz="2400" dirty="0" err="1" smtClean="0">
                <a:solidFill>
                  <a:srgbClr val="D2E1FF"/>
                </a:solidFill>
                <a:latin typeface="Corbel"/>
              </a:rPr>
              <a:t>v</a:t>
            </a:r>
            <a:r>
              <a:rPr lang="en-US" sz="2400" baseline="-25000" dirty="0" err="1" smtClean="0">
                <a:solidFill>
                  <a:srgbClr val="D2E1FF"/>
                </a:solidFill>
                <a:latin typeface="Corbel"/>
              </a:rPr>
              <a:t>inf</a:t>
            </a:r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 at 1.5 R</a:t>
            </a:r>
            <a:r>
              <a:rPr lang="en-US" sz="2400" baseline="-25000" dirty="0" smtClean="0">
                <a:solidFill>
                  <a:srgbClr val="D2E1FF"/>
                </a:solidFill>
                <a:latin typeface="Corbel"/>
              </a:rPr>
              <a:t>*</a:t>
            </a:r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 and 1/2 </a:t>
            </a:r>
            <a:r>
              <a:rPr lang="en-US" sz="2400" dirty="0" err="1" smtClean="0">
                <a:solidFill>
                  <a:srgbClr val="D2E1FF"/>
                </a:solidFill>
                <a:latin typeface="Corbel"/>
              </a:rPr>
              <a:t>v</a:t>
            </a:r>
            <a:r>
              <a:rPr lang="en-US" sz="2400" baseline="-25000" dirty="0" err="1" smtClean="0">
                <a:solidFill>
                  <a:srgbClr val="D2E1FF"/>
                </a:solidFill>
                <a:latin typeface="Corbel"/>
              </a:rPr>
              <a:t>inf</a:t>
            </a:r>
            <a:r>
              <a:rPr lang="en-US" sz="2400" dirty="0" smtClean="0">
                <a:solidFill>
                  <a:srgbClr val="D2E1FF"/>
                </a:solidFill>
                <a:latin typeface="Corbel"/>
              </a:rPr>
              <a:t> at 2 R</a:t>
            </a:r>
            <a:r>
              <a:rPr lang="en-US" sz="2400" baseline="-25000" dirty="0" smtClean="0">
                <a:solidFill>
                  <a:srgbClr val="D2E1FF"/>
                </a:solidFill>
                <a:latin typeface="Corbel"/>
              </a:rPr>
              <a:t>*</a:t>
            </a:r>
            <a:endParaRPr lang="en-US" sz="2400" baseline="-25000" dirty="0">
              <a:solidFill>
                <a:srgbClr val="D2E1FF"/>
              </a:solidFill>
              <a:latin typeface="Corbel"/>
            </a:endParaRPr>
          </a:p>
        </p:txBody>
      </p:sp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7957" y="3944702"/>
            <a:ext cx="1678063" cy="22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4631" y="3944702"/>
            <a:ext cx="1674737" cy="22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249" y="3944702"/>
            <a:ext cx="1674737" cy="222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14" y="771087"/>
            <a:ext cx="7914371" cy="5701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814" y="0"/>
            <a:ext cx="814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</a:rPr>
              <a:t>Distribution of R</a:t>
            </a:r>
            <a:r>
              <a:rPr lang="en-US" sz="2400" baseline="-25000" dirty="0" smtClean="0">
                <a:solidFill>
                  <a:srgbClr val="D2E1FF"/>
                </a:solidFill>
              </a:rPr>
              <a:t>o</a:t>
            </a:r>
            <a:r>
              <a:rPr lang="en-US" sz="2400" dirty="0" smtClean="0">
                <a:solidFill>
                  <a:srgbClr val="D2E1FF"/>
                </a:solidFill>
              </a:rPr>
              <a:t> values in the Chandra spectrum of </a:t>
            </a:r>
            <a:r>
              <a:rPr lang="en-US" sz="2400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z</a:t>
            </a:r>
            <a:r>
              <a:rPr lang="en-US" sz="2400" dirty="0" smtClean="0">
                <a:solidFill>
                  <a:srgbClr val="D2E1FF"/>
                </a:solidFill>
              </a:rPr>
              <a:t> Pup</a:t>
            </a:r>
            <a:endParaRPr lang="en-US" sz="2400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V</a:t>
            </a:r>
            <a:r>
              <a:rPr lang="en-US" sz="3200" baseline="-25000" dirty="0" err="1" smtClean="0"/>
              <a:t>inf</a:t>
            </a:r>
            <a:r>
              <a:rPr lang="en-US" sz="3200" dirty="0" smtClean="0"/>
              <a:t> can be constrained by the line fitting too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16" y="1256888"/>
            <a:ext cx="7112167" cy="5123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we see how absorption in the bulk, cool, partially ionized wind component affects the observed X-rays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06991" y="2807158"/>
            <a:ext cx="4449710" cy="3707702"/>
            <a:chOff x="279400" y="533400"/>
            <a:chExt cx="8632408" cy="6184900"/>
          </a:xfrm>
        </p:grpSpPr>
        <p:pic>
          <p:nvPicPr>
            <p:cNvPr id="5" name="Picture 4" descr="opacities_ags05_CN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" y="533400"/>
              <a:ext cx="8585200" cy="6184900"/>
            </a:xfrm>
            <a:prstGeom prst="rect">
              <a:avLst/>
            </a:prstGeom>
          </p:spPr>
        </p:pic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5095806" y="609601"/>
              <a:ext cx="3816002" cy="46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200" dirty="0" smtClean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CNO processed</a:t>
              </a:r>
              <a:endParaRPr lang="en-US" sz="1200" dirty="0">
                <a:solidFill>
                  <a:srgbClr val="F26815"/>
                </a:solidFill>
                <a:effectLst/>
                <a:latin typeface="Helvetica"/>
                <a:ea typeface="Cochin" pitchFamily="-112" charset="0"/>
                <a:cs typeface="Helvetica"/>
              </a:endParaRP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360913" y="2970810"/>
              <a:ext cx="1189598" cy="462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Solar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08810" y="4545327"/>
            <a:ext cx="180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7710D"/>
                </a:solidFill>
              </a:rPr>
              <a:t>opacity</a:t>
            </a:r>
            <a:endParaRPr lang="en-US" sz="2400" dirty="0">
              <a:solidFill>
                <a:srgbClr val="F7710D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2056" y="4856048"/>
            <a:ext cx="1083180" cy="1588"/>
          </a:xfrm>
          <a:prstGeom prst="straightConnector1">
            <a:avLst/>
          </a:prstGeom>
          <a:ln>
            <a:solidFill>
              <a:srgbClr val="F771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 – line widths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1341267"/>
            <a:ext cx="8991600" cy="4156075"/>
            <a:chOff x="48" y="672"/>
            <a:chExt cx="5664" cy="2618"/>
          </a:xfrm>
        </p:grpSpPr>
        <p:pic>
          <p:nvPicPr>
            <p:cNvPr id="9" name="Picture 2" descr="zetapup_meg_zo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" y="720"/>
              <a:ext cx="5661" cy="1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 descr="capella_meg_zoo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016"/>
              <a:ext cx="5664" cy="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960" y="681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X</a:t>
              </a:r>
              <a:endParaRPr lang="en-US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592" y="672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Ne IX</a:t>
              </a:r>
              <a:endParaRPr lang="en-US" dirty="0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368" y="67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F26815"/>
                  </a:solidFill>
                </a:rPr>
                <a:t>Fe XVII</a:t>
              </a:r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1701800" y="2468033"/>
            <a:ext cx="22013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087037" y="2470418"/>
            <a:ext cx="22436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43667" y="2040467"/>
            <a:ext cx="1583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~2000 km/</a:t>
            </a:r>
            <a:r>
              <a:rPr lang="en-US" sz="1400" dirty="0" err="1" smtClean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 ~ </a:t>
            </a:r>
            <a:r>
              <a:rPr lang="en-US" sz="1400" dirty="0" err="1" smtClean="0">
                <a:solidFill>
                  <a:srgbClr val="FF0000"/>
                </a:solidFill>
              </a:rPr>
              <a:t>v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inf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23305" y="185738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23305" y="5609222"/>
            <a:ext cx="2878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</a:t>
            </a:r>
            <a:r>
              <a:rPr lang="en-US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unresolved</a:t>
            </a:r>
            <a:endParaRPr lang="en-US" sz="1800" i="1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/>
              <a:ea typeface="+mn-ea"/>
              <a:cs typeface="Corbel"/>
            </a:endParaRPr>
          </a:p>
        </p:txBody>
      </p:sp>
      <p:pic>
        <p:nvPicPr>
          <p:cNvPr id="15" name="Picture 3" descr="zetapup_meg_n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5738"/>
            <a:ext cx="4513263" cy="3235325"/>
          </a:xfrm>
          <a:prstGeom prst="rect">
            <a:avLst/>
          </a:prstGeom>
          <a:noFill/>
          <a:ln w="9525">
            <a:solidFill>
              <a:srgbClr val="F3C556"/>
            </a:solidFill>
            <a:miter lim="800000"/>
            <a:headEnd/>
            <a:tailEnd/>
          </a:ln>
        </p:spPr>
      </p:pic>
      <p:pic>
        <p:nvPicPr>
          <p:cNvPr id="16" name="Picture 2" descr="capella_meg_n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635375"/>
            <a:ext cx="4495801" cy="3222625"/>
          </a:xfrm>
          <a:prstGeom prst="rect">
            <a:avLst/>
          </a:prstGeom>
          <a:noFill/>
          <a:ln w="9525">
            <a:solidFill>
              <a:srgbClr val="F3C556"/>
            </a:solidFill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5400000" flipH="1" flipV="1">
            <a:off x="805898" y="3411823"/>
            <a:ext cx="5989644" cy="1588"/>
          </a:xfrm>
          <a:prstGeom prst="line">
            <a:avLst/>
          </a:prstGeom>
          <a:ln w="9525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6" name="Object 1041"/>
          <p:cNvGraphicFramePr>
            <a:graphicFrameLocks noChangeAspect="1"/>
          </p:cNvGraphicFramePr>
          <p:nvPr/>
        </p:nvGraphicFramePr>
        <p:xfrm>
          <a:off x="3429000" y="2528888"/>
          <a:ext cx="2286000" cy="1433512"/>
        </p:xfrm>
        <a:graphic>
          <a:graphicData uri="http://schemas.openxmlformats.org/presentationml/2006/ole">
            <p:oleObj spid="_x0000_s251906" name="Equation" r:id="rId4" imgW="787400" imgH="495300" progId="Equation.3">
              <p:embed/>
            </p:oleObj>
          </a:graphicData>
        </a:graphic>
      </p:graphicFrame>
      <p:cxnSp>
        <p:nvCxnSpPr>
          <p:cNvPr id="108548" name="Straight Arrow Connector 6"/>
          <p:cNvCxnSpPr>
            <a:cxnSpLocks noChangeShapeType="1"/>
          </p:cNvCxnSpPr>
          <p:nvPr/>
        </p:nvCxnSpPr>
        <p:spPr bwMode="auto">
          <a:xfrm rot="5400000">
            <a:off x="4982885" y="1325285"/>
            <a:ext cx="1616630" cy="1066800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cxnSp>
        <p:nvCxnSpPr>
          <p:cNvPr id="108549" name="Straight Arrow Connector 7"/>
          <p:cNvCxnSpPr>
            <a:cxnSpLocks noChangeShapeType="1"/>
          </p:cNvCxnSpPr>
          <p:nvPr/>
        </p:nvCxnSpPr>
        <p:spPr bwMode="auto">
          <a:xfrm rot="16200000" flipH="1">
            <a:off x="3155499" y="1326698"/>
            <a:ext cx="1884053" cy="948950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cxnSp>
        <p:nvCxnSpPr>
          <p:cNvPr id="108550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5524500" y="4229100"/>
            <a:ext cx="990600" cy="762000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cxnSp>
        <p:nvCxnSpPr>
          <p:cNvPr id="108551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3861260" y="4166059"/>
            <a:ext cx="1219202" cy="1116682"/>
          </a:xfrm>
          <a:prstGeom prst="straightConnector1">
            <a:avLst/>
          </a:prstGeom>
          <a:noFill/>
          <a:ln w="9525">
            <a:solidFill>
              <a:srgbClr val="F7710D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1676400" y="381000"/>
            <a:ext cx="2895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opacity of the cold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wind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/>
              <a:ea typeface="+mn-ea"/>
              <a:cs typeface="Corbe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81038"/>
            <a:ext cx="3124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wind mass-loss 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181600"/>
            <a:ext cx="3124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wind terminal velocity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5334000"/>
            <a:ext cx="3124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radius of the star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858000" y="1524000"/>
            <a:ext cx="19050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  <a:ea typeface="+mn-ea"/>
            </a:endParaRP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6916738" y="1524000"/>
          <a:ext cx="1693862" cy="583357"/>
        </p:xfrm>
        <a:graphic>
          <a:graphicData uri="http://schemas.openxmlformats.org/presentationml/2006/ole">
            <p:oleObj spid="_x0000_s251907" name="Equation" r:id="rId5" imgW="774700" imgH="2667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300" y="2582337"/>
            <a:ext cx="312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FF938"/>
                </a:solidFill>
                <a:latin typeface="Symbol" charset="2"/>
                <a:cs typeface="Symbol" charset="2"/>
              </a:rPr>
              <a:t>t</a:t>
            </a:r>
            <a:r>
              <a:rPr lang="en-US" sz="2800" baseline="-25000" dirty="0" smtClean="0">
                <a:solidFill>
                  <a:srgbClr val="CFF938"/>
                </a:solidFill>
                <a:latin typeface="Corbel"/>
                <a:cs typeface="Corbel"/>
              </a:rPr>
              <a:t>*</a:t>
            </a:r>
            <a:r>
              <a:rPr lang="en-US" sz="2800" dirty="0" smtClean="0">
                <a:solidFill>
                  <a:srgbClr val="CFF938"/>
                </a:solidFill>
                <a:latin typeface="Corbel"/>
                <a:cs typeface="Corbel"/>
              </a:rPr>
              <a:t> </a:t>
            </a:r>
            <a:r>
              <a:rPr lang="en-US" sz="2400" dirty="0" smtClean="0">
                <a:solidFill>
                  <a:srgbClr val="CFF938"/>
                </a:solidFill>
                <a:latin typeface="Corbel"/>
                <a:cs typeface="Corbel"/>
              </a:rPr>
              <a:t>is the key parameter describing the absorption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058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  <a:t>observer </a:t>
            </a:r>
            <a:b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latin typeface="Corbel"/>
                <a:cs typeface="Corbel"/>
              </a:rPr>
              <a:t>on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411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optical depth contours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05000" y="222102"/>
            <a:ext cx="5486400" cy="5816421"/>
            <a:chOff x="1905000" y="222102"/>
            <a:chExt cx="5486400" cy="5816421"/>
          </a:xfrm>
        </p:grpSpPr>
        <p:grpSp>
          <p:nvGrpSpPr>
            <p:cNvPr id="18" name="Group 17"/>
            <p:cNvGrpSpPr/>
            <p:nvPr/>
          </p:nvGrpSpPr>
          <p:grpSpPr>
            <a:xfrm>
              <a:off x="1905000" y="222102"/>
              <a:ext cx="5334000" cy="5816421"/>
              <a:chOff x="1905000" y="222102"/>
              <a:chExt cx="5334000" cy="5816421"/>
            </a:xfrm>
          </p:grpSpPr>
          <p:pic>
            <p:nvPicPr>
              <p:cNvPr id="2" name="Picture 1" descr="schematic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9778" y="819476"/>
                <a:ext cx="5244444" cy="5219047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1905000" y="222102"/>
                <a:ext cx="5334000" cy="1990675"/>
                <a:chOff x="1905000" y="222102"/>
                <a:chExt cx="5334000" cy="1990675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3009900" y="222102"/>
                  <a:ext cx="3124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 smtClean="0">
                      <a:solidFill>
                        <a:srgbClr val="CFF938"/>
                      </a:solidFill>
                      <a:latin typeface="Symbol" charset="2"/>
                      <a:cs typeface="Symbol" charset="2"/>
                    </a:rPr>
                    <a:t>t</a:t>
                  </a:r>
                  <a:r>
                    <a:rPr lang="en-US" sz="2400" baseline="-25000" dirty="0" smtClean="0">
                      <a:solidFill>
                        <a:srgbClr val="CFF938"/>
                      </a:solidFill>
                      <a:latin typeface="Corbel"/>
                      <a:cs typeface="Corbel"/>
                    </a:rPr>
                    <a:t>*</a:t>
                  </a:r>
                  <a:r>
                    <a:rPr lang="en-US" sz="2400" dirty="0" smtClean="0">
                      <a:solidFill>
                        <a:srgbClr val="CFF938"/>
                      </a:solidFill>
                      <a:latin typeface="Corbel"/>
                      <a:cs typeface="Corbel"/>
                    </a:rPr>
                    <a:t> = 2 in this wind</a:t>
                  </a: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1905000" y="1828800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-0.8v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438400" y="1219200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-0.6v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581400" y="759023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-0.2v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800600" y="762000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+0.2v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019800" y="1295400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+0.6v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477000" y="1905000"/>
                  <a:ext cx="762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+0.8v</a:t>
                  </a:r>
                  <a:r>
                    <a:rPr lang="en-US" sz="1400" baseline="-250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inf</a:t>
                  </a:r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5715000" y="5410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1400" dirty="0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1400" dirty="0" smtClean="0">
                  <a:solidFill>
                    <a:srgbClr val="F26815"/>
                  </a:solidFill>
                </a:rPr>
                <a:t>= 0.3</a:t>
              </a:r>
              <a:endParaRPr lang="en-US" sz="1400" baseline="-250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41910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1400" dirty="0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1400" dirty="0" smtClean="0">
                  <a:solidFill>
                    <a:srgbClr val="F26815"/>
                  </a:solidFill>
                </a:rPr>
                <a:t>= 1</a:t>
              </a:r>
              <a:endParaRPr lang="en-US" sz="1400" baseline="-25000" dirty="0" smtClean="0">
                <a:solidFill>
                  <a:srgbClr val="F26815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8400" y="35784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sz="1400" dirty="0" smtClean="0">
                  <a:solidFill>
                    <a:srgbClr val="F26815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1400" dirty="0" smtClean="0">
                  <a:solidFill>
                    <a:srgbClr val="F26815"/>
                  </a:solidFill>
                </a:rPr>
                <a:t>= 3</a:t>
              </a:r>
              <a:endParaRPr lang="en-US" sz="1400" baseline="-25000" dirty="0" smtClean="0">
                <a:solidFill>
                  <a:srgbClr val="F2681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opacity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404" y="610608"/>
            <a:ext cx="3959596" cy="807030"/>
          </a:xfrm>
        </p:spPr>
        <p:txBody>
          <a:bodyPr/>
          <a:lstStyle/>
          <a:p>
            <a:r>
              <a:rPr lang="en-US" dirty="0" smtClean="0"/>
              <a:t>X-ray </a:t>
            </a:r>
            <a:r>
              <a:rPr lang="en-US" dirty="0" err="1" smtClean="0"/>
              <a:t>bandpass</a:t>
            </a:r>
            <a:endParaRPr lang="en-US" dirty="0"/>
          </a:p>
        </p:txBody>
      </p:sp>
      <p:pic>
        <p:nvPicPr>
          <p:cNvPr id="4" name="Picture 3" descr="opacity_wind_vs_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20" y="1597707"/>
            <a:ext cx="7288160" cy="490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opacity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404" y="610608"/>
            <a:ext cx="3959596" cy="807030"/>
          </a:xfrm>
        </p:spPr>
        <p:txBody>
          <a:bodyPr/>
          <a:lstStyle/>
          <a:p>
            <a:r>
              <a:rPr lang="en-US" dirty="0" smtClean="0"/>
              <a:t>X-ray </a:t>
            </a:r>
            <a:r>
              <a:rPr lang="en-US" dirty="0" err="1" smtClean="0"/>
              <a:t>bandpass</a:t>
            </a:r>
            <a:endParaRPr lang="en-US" dirty="0"/>
          </a:p>
        </p:txBody>
      </p:sp>
      <p:grpSp>
        <p:nvGrpSpPr>
          <p:cNvPr id="5" name="Group 7"/>
          <p:cNvGrpSpPr/>
          <p:nvPr/>
        </p:nvGrpSpPr>
        <p:grpSpPr>
          <a:xfrm>
            <a:off x="927920" y="1597707"/>
            <a:ext cx="7288160" cy="4907141"/>
            <a:chOff x="927920" y="1597707"/>
            <a:chExt cx="7288160" cy="4907141"/>
          </a:xfrm>
        </p:grpSpPr>
        <p:pic>
          <p:nvPicPr>
            <p:cNvPr id="4" name="Picture 3" descr="opacity_wind_vs_is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920" y="1597707"/>
              <a:ext cx="7288160" cy="4907141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950732" y="4211687"/>
              <a:ext cx="2371790" cy="9339"/>
            </a:xfrm>
            <a:prstGeom prst="line">
              <a:avLst/>
            </a:prstGeom>
            <a:ln>
              <a:solidFill>
                <a:srgbClr val="F7710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156161" y="3804999"/>
              <a:ext cx="1962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7710D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Chandra </a:t>
              </a:r>
              <a:r>
                <a:rPr lang="en-US" dirty="0" smtClean="0">
                  <a:solidFill>
                    <a:srgbClr val="F7710D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HETGS</a:t>
              </a:r>
              <a:endParaRPr lang="en-US" dirty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986"/>
            <a:ext cx="8229600" cy="1143000"/>
          </a:xfrm>
        </p:spPr>
        <p:txBody>
          <a:bodyPr/>
          <a:lstStyle/>
          <a:p>
            <a:r>
              <a:rPr lang="en-US" dirty="0" smtClean="0"/>
              <a:t>X-ray opacity 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78810" y="1035682"/>
            <a:ext cx="8007990" cy="5708590"/>
            <a:chOff x="279400" y="533400"/>
            <a:chExt cx="8632408" cy="6184900"/>
          </a:xfrm>
        </p:grpSpPr>
        <p:pic>
          <p:nvPicPr>
            <p:cNvPr id="5" name="Picture 4" descr="opacities_ags05_CN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00" y="533400"/>
              <a:ext cx="8585200" cy="6184900"/>
            </a:xfrm>
            <a:prstGeom prst="rect">
              <a:avLst/>
            </a:prstGeom>
          </p:spPr>
        </p:pic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6477000" y="609600"/>
              <a:ext cx="2434808" cy="43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2000" dirty="0" smtClean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CNO processed</a:t>
              </a:r>
              <a:endParaRPr lang="en-US" sz="2000" dirty="0">
                <a:solidFill>
                  <a:srgbClr val="F26815"/>
                </a:solidFill>
                <a:effectLst/>
                <a:latin typeface="Helvetica"/>
                <a:ea typeface="Cochin" pitchFamily="-112" charset="0"/>
                <a:cs typeface="Helvetica"/>
              </a:endParaRP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7445519" y="3028890"/>
              <a:ext cx="957893" cy="43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Solar</a:t>
              </a: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84404" y="298984"/>
            <a:ext cx="3959596" cy="807030"/>
          </a:xfrm>
        </p:spPr>
        <p:txBody>
          <a:bodyPr/>
          <a:lstStyle/>
          <a:p>
            <a:r>
              <a:rPr lang="en-US" dirty="0" smtClean="0"/>
              <a:t>Zoom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130793" y="3381233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-434089" y="3380460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2359" y="416802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  <a:t>Mg XI</a:t>
            </a:r>
            <a:endParaRPr lang="en-US" dirty="0">
              <a:solidFill>
                <a:srgbClr val="D2E1FF"/>
              </a:solidFill>
              <a:latin typeface="Corbel"/>
              <a:cs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743" y="165994"/>
            <a:ext cx="78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  <a:t>Mg XII</a:t>
            </a:r>
            <a:endParaRPr lang="en-US" dirty="0">
              <a:solidFill>
                <a:srgbClr val="D2E1FF"/>
              </a:solidFill>
              <a:latin typeface="Corbel"/>
              <a:cs typeface="Corbe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-1116514" y="3390710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-1325032" y="3391478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8966" y="416802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  <a:t>Si XIII</a:t>
            </a:r>
            <a:endParaRPr lang="en-US" dirty="0">
              <a:solidFill>
                <a:srgbClr val="D2E1FF"/>
              </a:solidFill>
              <a:latin typeface="Corbel"/>
              <a:cs typeface="Corbe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145" y="165994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  <a:t>Si XIV</a:t>
            </a:r>
            <a:endParaRPr lang="en-US" dirty="0">
              <a:solidFill>
                <a:srgbClr val="D2E1FF"/>
              </a:solidFill>
              <a:latin typeface="Corbel"/>
              <a:cs typeface="Corbe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1594224" y="3380459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053972" y="3381234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72074" y="350660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  <a:t>Ne IX</a:t>
            </a:r>
            <a:endParaRPr lang="en-US" dirty="0">
              <a:solidFill>
                <a:srgbClr val="D2E1FF"/>
              </a:solidFill>
              <a:latin typeface="Corbel"/>
              <a:cs typeface="Corbe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5727" y="165994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  <a:t>Ne X</a:t>
            </a:r>
            <a:endParaRPr lang="en-US" dirty="0">
              <a:solidFill>
                <a:srgbClr val="D2E1FF"/>
              </a:solidFill>
              <a:latin typeface="Corbel"/>
              <a:cs typeface="Corbe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2182616" y="3380459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2306581" y="3390710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600399" y="3380459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894969" y="3380459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2990501" y="3380459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3066326" y="3380459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12109" y="255890"/>
            <a:ext cx="97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latin typeface="Corbel"/>
                <a:cs typeface="Corbel"/>
              </a:rPr>
              <a:t>Fe XVII</a:t>
            </a:r>
            <a:endParaRPr lang="en-US" dirty="0">
              <a:solidFill>
                <a:srgbClr val="D2E1FF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We fit these x-ray line profile models to each line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26815"/>
                </a:solidFill>
                <a:effectLst/>
                <a:latin typeface="Helvetica" charset="0"/>
                <a:ea typeface="+mn-ea"/>
              </a:rPr>
              <a:t>Fe XVII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609600" y="914400"/>
            <a:ext cx="7932937" cy="5715000"/>
            <a:chOff x="609600" y="914400"/>
            <a:chExt cx="7932937" cy="5715000"/>
          </a:xfrm>
        </p:grpSpPr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7932937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25197" y="1371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find a best-fit </a:t>
            </a:r>
            <a:r>
              <a:rPr lang="en-US" sz="2400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400" baseline="-25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400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400" baseline="-25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en-US" sz="24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676400"/>
            <a:ext cx="16002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26815"/>
                </a:solidFill>
                <a:effectLst/>
                <a:latin typeface="Helvetica" charset="0"/>
                <a:ea typeface="+mn-ea"/>
              </a:rPr>
              <a:t>Fe XVII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609600" y="914400"/>
            <a:ext cx="7932937" cy="5715000"/>
            <a:chOff x="609600" y="914400"/>
            <a:chExt cx="7932937" cy="5715000"/>
          </a:xfrm>
        </p:grpSpPr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7932937" cy="5715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323352" y="1371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3404" y="1356211"/>
              <a:ext cx="1981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F2681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2800" baseline="-25000" dirty="0" smtClean="0">
                  <a:solidFill>
                    <a:srgbClr val="F26815"/>
                  </a:solidFill>
                  <a:effectLst/>
                </a:rPr>
                <a:t>*</a:t>
              </a:r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 = 2.0</a:t>
              </a:r>
            </a:p>
            <a:p>
              <a:pPr algn="ctr"/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R</a:t>
              </a:r>
              <a:r>
                <a:rPr lang="en-US" sz="2800" baseline="-25000" dirty="0" smtClean="0">
                  <a:solidFill>
                    <a:srgbClr val="F26815"/>
                  </a:solidFill>
                  <a:effectLst/>
                </a:rPr>
                <a:t>o</a:t>
              </a:r>
              <a:r>
                <a:rPr lang="en-US" sz="2800" dirty="0" smtClean="0">
                  <a:solidFill>
                    <a:srgbClr val="F26815"/>
                  </a:solidFill>
                  <a:effectLst/>
                </a:rPr>
                <a:t> = 1.5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007" y="0"/>
            <a:ext cx="8169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…and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 confidence limits on these fitted parameter values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487007" y="838200"/>
            <a:ext cx="8169986" cy="5885773"/>
            <a:chOff x="487007" y="838200"/>
            <a:chExt cx="8169986" cy="5885773"/>
          </a:xfrm>
        </p:grpSpPr>
        <p:pic>
          <p:nvPicPr>
            <p:cNvPr id="112645" name="Picture 4" descr="fexvii_15014_smooth_both_contour35by35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007" y="838200"/>
              <a:ext cx="8169986" cy="5885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676400" y="1219200"/>
              <a:ext cx="41910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26815"/>
                  </a:solidFill>
                  <a:effectLst/>
                  <a:latin typeface="Corbel"/>
                  <a:ea typeface="+mn-ea"/>
                  <a:cs typeface="Corbel"/>
                </a:rPr>
                <a:t>68, 90, 95% confidence limits</a:t>
              </a:r>
            </a:p>
          </p:txBody>
        </p:sp>
        <p:pic>
          <p:nvPicPr>
            <p:cNvPr id="8" name="Picture 7" descr="zpup_fexvii_1501_presentation_bigsquare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0" y="1175539"/>
              <a:ext cx="2387600" cy="17200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92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 Pup: three emission lines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8.42 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0668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12.13 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10668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18.97 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3962400"/>
            <a:ext cx="2133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t</a:t>
            </a:r>
            <a:r>
              <a:rPr lang="en-US" sz="2800" b="1" baseline="-25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2800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5405438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Recall</a:t>
            </a:r>
            <a:r>
              <a:rPr lang="en-US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+mn-ea"/>
              </a:rPr>
              <a:t>: </a:t>
            </a:r>
          </a:p>
        </p:txBody>
      </p:sp>
      <p:graphicFrame>
        <p:nvGraphicFramePr>
          <p:cNvPr id="116738" name="Object 1041"/>
          <p:cNvGraphicFramePr>
            <a:graphicFrameLocks noChangeAspect="1"/>
          </p:cNvGraphicFramePr>
          <p:nvPr/>
        </p:nvGraphicFramePr>
        <p:xfrm>
          <a:off x="3657600" y="4876800"/>
          <a:ext cx="2286000" cy="1433512"/>
        </p:xfrm>
        <a:graphic>
          <a:graphicData uri="http://schemas.openxmlformats.org/presentationml/2006/ole">
            <p:oleObj spid="_x0000_s79874" name="Equation" r:id="rId4" imgW="787400" imgH="495300" progId="Equation.3">
              <p:embed/>
            </p:oleObj>
          </a:graphicData>
        </a:graphic>
      </p:graphicFrame>
      <p:pic>
        <p:nvPicPr>
          <p:cNvPr id="15" name="Picture 14" descr="zpup_mgxii_842_presentation_bigsquar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3067401" cy="2209800"/>
          </a:xfrm>
          <a:prstGeom prst="rect">
            <a:avLst/>
          </a:prstGeom>
        </p:spPr>
      </p:pic>
      <p:pic>
        <p:nvPicPr>
          <p:cNvPr id="17" name="Picture 16" descr="zpup_nex_1213_presentation_bigsquar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1" y="1676400"/>
            <a:ext cx="3066814" cy="2209376"/>
          </a:xfrm>
          <a:prstGeom prst="rect">
            <a:avLst/>
          </a:prstGeom>
        </p:spPr>
      </p:pic>
      <p:pic>
        <p:nvPicPr>
          <p:cNvPr id="18" name="Picture 17" descr="zpup_oviii_1897_presentation_bigsquar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600" y="1676400"/>
            <a:ext cx="3073400" cy="2214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575425" y="1401763"/>
          <a:ext cx="2111375" cy="1189037"/>
        </p:xfrm>
        <a:graphic>
          <a:graphicData uri="http://schemas.openxmlformats.org/presentationml/2006/ole">
            <p:oleObj spid="_x0000_s81922" name="Equation" r:id="rId4" imgW="0" imgH="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-76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D2E1FF"/>
                </a:solidFill>
              </a:rPr>
              <a:t>atomic opacity of the wind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279400" y="533400"/>
            <a:ext cx="8632408" cy="6184900"/>
            <a:chOff x="279400" y="533400"/>
            <a:chExt cx="8632408" cy="6184900"/>
          </a:xfrm>
        </p:grpSpPr>
        <p:pic>
          <p:nvPicPr>
            <p:cNvPr id="7" name="Picture 6" descr="opacities_ags05_CNO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400" y="533400"/>
              <a:ext cx="8585200" cy="6184900"/>
            </a:xfrm>
            <a:prstGeom prst="rect">
              <a:avLst/>
            </a:prstGeom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477000" y="609600"/>
              <a:ext cx="24348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2000" dirty="0" smtClean="0">
                  <a:solidFill>
                    <a:srgbClr val="F26815"/>
                  </a:solidFill>
                  <a:effectLst/>
                  <a:latin typeface="Corbel"/>
                  <a:ea typeface="Cochin" pitchFamily="-112" charset="0"/>
                  <a:cs typeface="Corbel"/>
                </a:rPr>
                <a:t>CNO processed</a:t>
              </a:r>
              <a:endParaRPr lang="en-US" sz="2000" dirty="0">
                <a:solidFill>
                  <a:srgbClr val="F26815"/>
                </a:solidFill>
                <a:effectLst/>
                <a:latin typeface="Corbel"/>
                <a:ea typeface="Cochin" pitchFamily="-112" charset="0"/>
                <a:cs typeface="Corbel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7620000" y="3028890"/>
              <a:ext cx="7339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26815"/>
                  </a:solidFill>
                  <a:effectLst/>
                  <a:latin typeface="Corbel"/>
                  <a:ea typeface="Cochin" pitchFamily="-112" charset="0"/>
                  <a:cs typeface="Corbel"/>
                </a:rPr>
                <a:t>Solar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4" name="Picture 3" descr="zpup_taustar_3pt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400" y="336550"/>
              <a:ext cx="8585200" cy="61849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3235325" y="419100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rot="5400000">
              <a:off x="2815431" y="4228306"/>
              <a:ext cx="990600" cy="1588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0800000" flipV="1">
              <a:off x="3273428" y="374332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 flipV="1">
              <a:off x="3270250" y="471487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4524375" y="339725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rot="10800000" flipV="1">
              <a:off x="4559301" y="3235322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 flipV="1">
              <a:off x="4559300" y="374967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>
              <a:off x="4347369" y="3491709"/>
              <a:ext cx="508003" cy="1584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6889750" y="2432050"/>
              <a:ext cx="152400" cy="152400"/>
            </a:xfrm>
            <a:prstGeom prst="ellipse">
              <a:avLst/>
            </a:prstGeom>
            <a:solidFill>
              <a:srgbClr val="F2681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6437312" y="2528891"/>
              <a:ext cx="1063626" cy="1588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 flipV="1">
              <a:off x="6931025" y="3060700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 flipV="1">
              <a:off x="6931025" y="1990725"/>
              <a:ext cx="76197" cy="2"/>
            </a:xfrm>
            <a:prstGeom prst="line">
              <a:avLst/>
            </a:prstGeom>
            <a:noFill/>
            <a:ln w="19050" cap="flat" cmpd="sng" algn="ctr">
              <a:solidFill>
                <a:srgbClr val="F268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1752600" y="381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Results from the 3 line fits shown previously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33615"/>
            <a:ext cx="8585200" cy="6184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235325" y="419100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24375" y="33972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89750" y="24320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6437312" y="2528891"/>
            <a:ext cx="1063626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 flipV="1">
            <a:off x="6931025" y="19907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0800000" flipV="1">
            <a:off x="6931025" y="3060700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 flipV="1">
            <a:off x="4559301" y="3235322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 flipV="1">
            <a:off x="4559300" y="37496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4347369" y="3491709"/>
            <a:ext cx="508003" cy="1584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 flipV="1">
            <a:off x="3273428" y="37433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 flipV="1">
            <a:off x="3270250" y="47148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2815431" y="4228306"/>
            <a:ext cx="990600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235325" y="419100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24375" y="33972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89750" y="2432050"/>
            <a:ext cx="152400" cy="152400"/>
          </a:xfrm>
          <a:prstGeom prst="ellipse">
            <a:avLst/>
          </a:prstGeom>
          <a:solidFill>
            <a:srgbClr val="F26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6437312" y="2528891"/>
            <a:ext cx="1063626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0800000" flipV="1">
            <a:off x="6931025" y="19907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0800000" flipV="1">
            <a:off x="6931025" y="3060700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0800000" flipV="1">
            <a:off x="4559301" y="3235322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0800000" flipV="1">
            <a:off x="4559300" y="37496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4347369" y="3491709"/>
            <a:ext cx="508003" cy="1584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 flipV="1">
            <a:off x="3273428" y="374332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0800000" flipV="1">
            <a:off x="3270250" y="4714875"/>
            <a:ext cx="76197" cy="2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2815431" y="4228306"/>
            <a:ext cx="990600" cy="1588"/>
          </a:xfrm>
          <a:prstGeom prst="line">
            <a:avLst/>
          </a:prstGeom>
          <a:noFill/>
          <a:ln w="19050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 descr="zpup_tau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33615"/>
            <a:ext cx="8585200" cy="618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332817"/>
            <a:ext cx="8585200" cy="6184900"/>
          </a:xfrm>
          <a:prstGeom prst="rect">
            <a:avLst/>
          </a:prstGeom>
        </p:spPr>
      </p:pic>
      <p:graphicFrame>
        <p:nvGraphicFramePr>
          <p:cNvPr id="1405954" name="Object 1041"/>
          <p:cNvGraphicFramePr>
            <a:graphicFrameLocks noChangeAspect="1"/>
          </p:cNvGraphicFramePr>
          <p:nvPr/>
        </p:nvGraphicFramePr>
        <p:xfrm>
          <a:off x="2209800" y="1524000"/>
          <a:ext cx="2057400" cy="1234440"/>
        </p:xfrm>
        <a:graphic>
          <a:graphicData uri="http://schemas.openxmlformats.org/presentationml/2006/ole">
            <p:oleObj spid="_x0000_s90114" name="Equation" r:id="rId5" imgW="7874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1066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</a:t>
            </a:r>
            <a:endParaRPr lang="en-US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-80963"/>
            <a:ext cx="7315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Fits to 16 lines in the </a:t>
            </a:r>
            <a:r>
              <a:rPr lang="en-US" sz="2400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Chandra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spectrum of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z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n-ea"/>
              </a:rPr>
              <a:t>Pup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8005" y="574705"/>
            <a:ext cx="8007990" cy="5708590"/>
            <a:chOff x="279400" y="533400"/>
            <a:chExt cx="8632408" cy="6184900"/>
          </a:xfrm>
        </p:grpSpPr>
        <p:pic>
          <p:nvPicPr>
            <p:cNvPr id="8" name="Picture 7" descr="opacities_ags05_CN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00" y="533400"/>
              <a:ext cx="8585200" cy="6184900"/>
            </a:xfrm>
            <a:prstGeom prst="rect">
              <a:avLst/>
            </a:prstGeom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6477000" y="609600"/>
              <a:ext cx="2434808" cy="43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2000" dirty="0" smtClean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CNO processed</a:t>
              </a:r>
              <a:endParaRPr lang="en-US" sz="2000" dirty="0">
                <a:solidFill>
                  <a:srgbClr val="F26815"/>
                </a:solidFill>
                <a:effectLst/>
                <a:latin typeface="Helvetica"/>
                <a:ea typeface="Cochin" pitchFamily="-112" charset="0"/>
                <a:cs typeface="Helvetica"/>
              </a:endParaRPr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7445519" y="3028890"/>
              <a:ext cx="957893" cy="433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F26815"/>
                  </a:solidFill>
                  <a:effectLst/>
                  <a:latin typeface="Helvetica"/>
                  <a:ea typeface="Cochin" pitchFamily="-112" charset="0"/>
                  <a:cs typeface="Helvetica"/>
                </a:rPr>
                <a:t>Solar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79475" y="1456814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) </a:t>
            </a:r>
            <a:endParaRPr lang="en-US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graphicFrame>
        <p:nvGraphicFramePr>
          <p:cNvPr id="112643" name="Object 1041"/>
          <p:cNvGraphicFramePr>
            <a:graphicFrameLocks noChangeAspect="1"/>
          </p:cNvGraphicFramePr>
          <p:nvPr/>
        </p:nvGraphicFramePr>
        <p:xfrm>
          <a:off x="2379475" y="2043048"/>
          <a:ext cx="2057400" cy="1235075"/>
        </p:xfrm>
        <a:graphic>
          <a:graphicData uri="http://schemas.openxmlformats.org/presentationml/2006/ole">
            <p:oleObj spid="_x0000_s112643" name="Equation" r:id="rId5" imgW="787400" imgH="495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-130793" y="3381233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-434089" y="3380460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2359" y="416802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Mg XI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743" y="165994"/>
            <a:ext cx="78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Mg XII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-1116514" y="3390710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-1325032" y="3391478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8966" y="416802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Si XIII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145" y="165994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Si XIV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1594224" y="3380459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053972" y="3381234"/>
            <a:ext cx="5228109" cy="37912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72074" y="350660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Ne IX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5727" y="165994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Ne X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4690" y="47470"/>
            <a:ext cx="280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F938"/>
                </a:solidFill>
              </a:rPr>
              <a:t>H-like </a:t>
            </a:r>
            <a:r>
              <a:rPr lang="en-US" dirty="0" smtClean="0">
                <a:solidFill>
                  <a:srgbClr val="D2E1FF"/>
                </a:solidFill>
              </a:rPr>
              <a:t>vs. </a:t>
            </a:r>
            <a:r>
              <a:rPr lang="en-US" dirty="0" smtClean="0">
                <a:solidFill>
                  <a:srgbClr val="F7710D"/>
                </a:solidFill>
              </a:rPr>
              <a:t>He-like</a:t>
            </a:r>
            <a:endParaRPr lang="en-US" dirty="0">
              <a:solidFill>
                <a:srgbClr val="F771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143256"/>
            <a:ext cx="6121400" cy="4409943"/>
          </a:xfrm>
          <a:prstGeom prst="rect">
            <a:avLst/>
          </a:prstGeom>
        </p:spPr>
      </p:pic>
      <p:graphicFrame>
        <p:nvGraphicFramePr>
          <p:cNvPr id="1405954" name="Object 1041"/>
          <p:cNvGraphicFramePr>
            <a:graphicFrameLocks noChangeAspect="1"/>
          </p:cNvGraphicFramePr>
          <p:nvPr/>
        </p:nvGraphicFramePr>
        <p:xfrm>
          <a:off x="457200" y="381000"/>
          <a:ext cx="2057400" cy="1234440"/>
        </p:xfrm>
        <a:graphic>
          <a:graphicData uri="http://schemas.openxmlformats.org/presentationml/2006/ole">
            <p:oleObj spid="_x0000_s92162" name="Equation" r:id="rId5" imgW="7874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743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sz="1600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sz="1600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</a:t>
            </a:r>
            <a:endParaRPr lang="en-US" sz="1600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200400" y="457200"/>
            <a:ext cx="5867400" cy="1077218"/>
            <a:chOff x="3200400" y="457200"/>
            <a:chExt cx="58674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3200400" y="457200"/>
              <a:ext cx="5867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M</a:t>
              </a:r>
              <a:r>
                <a:rPr lang="en-US" sz="3200" dirty="0" smtClean="0">
                  <a:solidFill>
                    <a:srgbClr val="F26815"/>
                  </a:solidFill>
                  <a:effectLst/>
                  <a:latin typeface="+mj-lt"/>
                  <a:cs typeface="Helvetica"/>
                </a:rPr>
                <a:t> 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becomes the free parameter of the fit to the 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3200" baseline="-25000" dirty="0" smtClean="0">
                  <a:solidFill>
                    <a:srgbClr val="F3F055"/>
                  </a:solidFill>
                  <a:effectLst/>
                  <a:latin typeface="+mj-lt"/>
                </a:rPr>
                <a:t>*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(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l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) trend</a:t>
              </a:r>
              <a:endParaRPr lang="en-US" sz="3200" dirty="0" smtClean="0">
                <a:solidFill>
                  <a:srgbClr val="F3F055"/>
                </a:solidFill>
                <a:effectLst/>
                <a:latin typeface="+mj-lt"/>
                <a:cs typeface="Symbol" charset="2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3413760" y="457200"/>
              <a:ext cx="91440" cy="91440"/>
            </a:xfrm>
            <a:prstGeom prst="ellipse">
              <a:avLst/>
            </a:prstGeom>
            <a:solidFill>
              <a:srgbClr val="F3E9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pup_taust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143256"/>
            <a:ext cx="6121400" cy="4409943"/>
          </a:xfrm>
          <a:prstGeom prst="rect">
            <a:avLst/>
          </a:prstGeom>
        </p:spPr>
      </p:pic>
      <p:graphicFrame>
        <p:nvGraphicFramePr>
          <p:cNvPr id="1405954" name="Object 1041"/>
          <p:cNvGraphicFramePr>
            <a:graphicFrameLocks noChangeAspect="1"/>
          </p:cNvGraphicFramePr>
          <p:nvPr/>
        </p:nvGraphicFramePr>
        <p:xfrm>
          <a:off x="457200" y="381000"/>
          <a:ext cx="2057400" cy="1234440"/>
        </p:xfrm>
        <a:graphic>
          <a:graphicData uri="http://schemas.openxmlformats.org/presentationml/2006/ole">
            <p:oleObj spid="_x0000_s114690" name="Equation" r:id="rId5" imgW="787400" imgH="4953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7432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sz="1600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trend consistent with 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k</a:t>
            </a:r>
            <a:r>
              <a:rPr lang="en-US" sz="1600" dirty="0" err="1" smtClean="0">
                <a:solidFill>
                  <a:srgbClr val="F26815"/>
                </a:solidFill>
                <a:effectLst/>
              </a:rPr>
              <a:t>(</a:t>
            </a:r>
            <a:r>
              <a:rPr lang="en-US" sz="1600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l</a:t>
            </a:r>
            <a:r>
              <a:rPr lang="en-US" sz="1600" dirty="0" smtClean="0">
                <a:solidFill>
                  <a:srgbClr val="F26815"/>
                </a:solidFill>
                <a:effectLst/>
              </a:rPr>
              <a:t>) </a:t>
            </a:r>
            <a:endParaRPr lang="en-US" sz="1600" dirty="0" smtClean="0">
              <a:solidFill>
                <a:srgbClr val="F26815"/>
              </a:solidFill>
              <a:effectLst/>
              <a:latin typeface="Symbol" charset="2"/>
              <a:cs typeface="Symbol" charset="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200400" y="457200"/>
            <a:ext cx="5867400" cy="1077218"/>
            <a:chOff x="3200400" y="457200"/>
            <a:chExt cx="58674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3200400" y="457200"/>
              <a:ext cx="5867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M</a:t>
              </a:r>
              <a:r>
                <a:rPr lang="en-US" sz="3200" dirty="0" smtClean="0">
                  <a:solidFill>
                    <a:srgbClr val="F26815"/>
                  </a:solidFill>
                  <a:effectLst/>
                  <a:latin typeface="+mj-lt"/>
                  <a:cs typeface="Helvetica"/>
                </a:rPr>
                <a:t> 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  <a:cs typeface="Helvetica"/>
                </a:rPr>
                <a:t>becomes the free parameter of the fit to the 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t</a:t>
              </a:r>
              <a:r>
                <a:rPr lang="en-US" sz="3200" baseline="-25000" dirty="0" smtClean="0">
                  <a:solidFill>
                    <a:srgbClr val="F3F055"/>
                  </a:solidFill>
                  <a:effectLst/>
                  <a:latin typeface="+mj-lt"/>
                </a:rPr>
                <a:t>*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(</a:t>
              </a:r>
              <a:r>
                <a:rPr lang="en-US" sz="3200" dirty="0" err="1" smtClean="0">
                  <a:solidFill>
                    <a:srgbClr val="F3F055"/>
                  </a:solidFill>
                  <a:effectLst/>
                  <a:latin typeface="Symbol" charset="2"/>
                  <a:cs typeface="Symbol" charset="2"/>
                </a:rPr>
                <a:t>l</a:t>
              </a:r>
              <a:r>
                <a:rPr lang="en-US" sz="3200" dirty="0" smtClean="0">
                  <a:solidFill>
                    <a:srgbClr val="F3F055"/>
                  </a:solidFill>
                  <a:effectLst/>
                  <a:latin typeface="+mj-lt"/>
                </a:rPr>
                <a:t>) trend</a:t>
              </a:r>
              <a:endParaRPr lang="en-US" sz="3200" dirty="0" smtClean="0">
                <a:solidFill>
                  <a:srgbClr val="F3F055"/>
                </a:solidFill>
                <a:effectLst/>
                <a:latin typeface="+mj-lt"/>
                <a:cs typeface="Symbol" charset="2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3413760" y="457200"/>
              <a:ext cx="91440" cy="91440"/>
            </a:xfrm>
            <a:prstGeom prst="ellipse">
              <a:avLst/>
            </a:prstGeom>
            <a:solidFill>
              <a:srgbClr val="F3E96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</p:grpSp>
      <p:pic>
        <p:nvPicPr>
          <p:cNvPr id="11" name="Picture 10" descr="opacities_ags05_CN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143256"/>
            <a:ext cx="6087924" cy="4409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120834" name="Picture 1" descr="zpup_taustar_fit_feb0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400" y="336550"/>
              <a:ext cx="8585200" cy="6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828800" y="838200"/>
              <a:ext cx="411480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Traditional mass-loss rate: </a:t>
              </a:r>
              <a:br>
                <a:rPr lang="en-US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</a:br>
              <a:r>
                <a:rPr lang="en-US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8.3 X 10</a:t>
              </a:r>
              <a:r>
                <a:rPr lang="en-US" baseline="30000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-6</a:t>
              </a:r>
              <a:r>
                <a:rPr lang="en-US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 </a:t>
              </a:r>
              <a:r>
                <a:rPr lang="en-US" dirty="0" err="1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M</a:t>
              </a:r>
              <a:r>
                <a:rPr lang="en-US" baseline="-25000" dirty="0" err="1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sun</a:t>
              </a:r>
              <a:r>
                <a:rPr lang="en-US" dirty="0">
                  <a:solidFill>
                    <a:srgbClr val="008000"/>
                  </a:solidFill>
                  <a:effectLst/>
                  <a:latin typeface="Helvetica" charset="0"/>
                  <a:ea typeface="+mn-ea"/>
                </a:rPr>
                <a:t>/yr</a:t>
              </a:r>
            </a:p>
          </p:txBody>
        </p:sp>
        <p:cxnSp>
          <p:nvCxnSpPr>
            <p:cNvPr id="120836" name="Straight Arrow Connector 4"/>
            <p:cNvCxnSpPr>
              <a:cxnSpLocks noChangeShapeType="1"/>
            </p:cNvCxnSpPr>
            <p:nvPr/>
          </p:nvCxnSpPr>
          <p:spPr bwMode="auto">
            <a:xfrm>
              <a:off x="2895600" y="1676400"/>
              <a:ext cx="1143000" cy="1066800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</p:spPr>
        </p:cxnSp>
        <p:sp>
          <p:nvSpPr>
            <p:cNvPr id="6" name="TextBox 5"/>
            <p:cNvSpPr txBox="1"/>
            <p:nvPr/>
          </p:nvSpPr>
          <p:spPr>
            <a:xfrm>
              <a:off x="5257800" y="4732338"/>
              <a:ext cx="3048000" cy="830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Our best fit: </a:t>
              </a:r>
              <a:br>
                <a:rPr lang="en-US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</a:br>
              <a:r>
                <a:rPr lang="en-US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3.5 X 10</a:t>
              </a:r>
              <a:r>
                <a:rPr lang="en-US" baseline="30000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-6</a:t>
              </a:r>
              <a:r>
                <a:rPr lang="en-US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M</a:t>
              </a:r>
              <a:r>
                <a:rPr lang="en-US" baseline="-25000" dirty="0" err="1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sun</a:t>
              </a:r>
              <a:r>
                <a:rPr lang="en-US" dirty="0">
                  <a:solidFill>
                    <a:srgbClr val="FF0000"/>
                  </a:solidFill>
                  <a:effectLst/>
                  <a:latin typeface="Helvetica" charset="0"/>
                  <a:ea typeface="+mn-ea"/>
                </a:rPr>
                <a:t>/yr</a:t>
              </a:r>
            </a:p>
          </p:txBody>
        </p:sp>
        <p:cxnSp>
          <p:nvCxnSpPr>
            <p:cNvPr id="120838" name="Straight Arrow Connector 7"/>
            <p:cNvCxnSpPr>
              <a:cxnSpLocks noChangeShapeType="1"/>
            </p:cNvCxnSpPr>
            <p:nvPr/>
          </p:nvCxnSpPr>
          <p:spPr bwMode="auto">
            <a:xfrm rot="16200000" flipV="1">
              <a:off x="6324600" y="4114800"/>
              <a:ext cx="914400" cy="3048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79400" y="336550"/>
            <a:ext cx="8585200" cy="6184900"/>
            <a:chOff x="279400" y="336550"/>
            <a:chExt cx="8585200" cy="6184900"/>
          </a:xfrm>
        </p:grpSpPr>
        <p:pic>
          <p:nvPicPr>
            <p:cNvPr id="122882" name="Picture 1" descr="fexvii_15014_both_smooth_2mods_meg_feb0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400" y="336550"/>
              <a:ext cx="8585200" cy="618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6172200" y="7620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26815"/>
                  </a:solidFill>
                  <a:effectLst/>
                </a:rPr>
                <a:t>Fe XVII</a:t>
              </a: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1447800" y="762000"/>
            <a:ext cx="6705600" cy="1905794"/>
            <a:chOff x="1447800" y="762000"/>
            <a:chExt cx="6705600" cy="1905794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762000"/>
              <a:ext cx="41148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Traditional mass-loss rate: </a:t>
              </a:r>
              <a:b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</a:b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8.3 X 10</a:t>
              </a:r>
              <a:r>
                <a:rPr lang="en-US" sz="1800" baseline="300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-6</a:t>
              </a: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 </a:t>
              </a:r>
              <a:r>
                <a:rPr lang="en-US" sz="1800" dirty="0" err="1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M</a:t>
              </a:r>
              <a:r>
                <a:rPr lang="en-US" sz="1800" baseline="-25000" dirty="0" err="1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sun</a:t>
              </a:r>
              <a:r>
                <a:rPr lang="en-US" sz="1800" dirty="0">
                  <a:solidFill>
                    <a:srgbClr val="008000"/>
                  </a:solidFill>
                  <a:effectLst/>
                  <a:latin typeface="Corbel"/>
                  <a:ea typeface="+mn-ea"/>
                  <a:cs typeface="Corbel"/>
                </a:rPr>
                <a:t>/yr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1752600"/>
              <a:ext cx="30480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Our best fit: </a:t>
              </a:r>
              <a:b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</a:b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3.5 X 10</a:t>
              </a:r>
              <a:r>
                <a:rPr lang="en-US" sz="1800" baseline="300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-6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 </a:t>
              </a:r>
              <a:r>
                <a:rPr lang="en-US" sz="1800" dirty="0" err="1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M</a:t>
              </a:r>
              <a:r>
                <a:rPr lang="en-US" sz="1800" baseline="-25000" dirty="0" err="1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sun</a:t>
              </a:r>
              <a:r>
                <a:rPr lang="en-US" sz="1800" dirty="0">
                  <a:solidFill>
                    <a:srgbClr val="FF0000"/>
                  </a:solidFill>
                  <a:effectLst/>
                  <a:latin typeface="Corbel"/>
                  <a:ea typeface="+mn-ea"/>
                  <a:cs typeface="Corbel"/>
                </a:rPr>
                <a:t>/yr</a:t>
              </a:r>
            </a:p>
          </p:txBody>
        </p:sp>
        <p:cxnSp>
          <p:nvCxnSpPr>
            <p:cNvPr id="7" name="Straight Arrow Connector 7"/>
            <p:cNvCxnSpPr>
              <a:cxnSpLocks noChangeShapeType="1"/>
            </p:cNvCxnSpPr>
            <p:nvPr/>
          </p:nvCxnSpPr>
          <p:spPr bwMode="auto">
            <a:xfrm rot="10800000" flipV="1">
              <a:off x="4876800" y="2286000"/>
              <a:ext cx="1295400" cy="762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4"/>
            <p:cNvCxnSpPr>
              <a:cxnSpLocks noChangeShapeType="1"/>
            </p:cNvCxnSpPr>
            <p:nvPr/>
          </p:nvCxnSpPr>
          <p:spPr bwMode="auto">
            <a:xfrm rot="16200000" flipH="1">
              <a:off x="1828006" y="1600994"/>
              <a:ext cx="1219994" cy="913606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" descr="OrionBeltx_demartin_f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066800"/>
            <a:ext cx="619125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2" name="Line 2"/>
          <p:cNvSpPr>
            <a:spLocks noChangeShapeType="1"/>
          </p:cNvSpPr>
          <p:nvPr/>
        </p:nvSpPr>
        <p:spPr bwMode="auto">
          <a:xfrm>
            <a:off x="990600" y="609600"/>
            <a:ext cx="1981200" cy="3505200"/>
          </a:xfrm>
          <a:prstGeom prst="line">
            <a:avLst/>
          </a:prstGeom>
          <a:noFill/>
          <a:ln w="9525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  <a:ea typeface="+mn-ea"/>
                <a:sym typeface="Symbol" pitchFamily="-106" charset="2"/>
              </a:rPr>
              <a:t>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Ori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: O9.5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00400" y="304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  <a:ea typeface="+mn-ea"/>
                <a:sym typeface="Symbol" pitchFamily="-106" charset="2"/>
              </a:rPr>
              <a:t>e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Ori: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B0 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4038600" y="914400"/>
            <a:ext cx="533400" cy="2209800"/>
          </a:xfrm>
          <a:prstGeom prst="line">
            <a:avLst/>
          </a:prstGeom>
          <a:noFill/>
          <a:ln w="9525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52400"/>
            <a:ext cx="6248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z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Ori (09.7 I): O 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18.97 Å</a:t>
            </a:r>
          </a:p>
        </p:txBody>
      </p:sp>
      <p:pic>
        <p:nvPicPr>
          <p:cNvPr id="4" name="Picture 3" descr="oviii_189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5" y="838200"/>
            <a:ext cx="7588110" cy="5486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o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1.6 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</a:p>
          <a:p>
            <a:pPr algn="ctr"/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84666"/>
            <a:ext cx="6248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</a:rPr>
              <a:t>t</a:t>
            </a:r>
            <a:r>
              <a:rPr lang="en-US" sz="2400" baseline="-25000" dirty="0" smtClean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*</a:t>
            </a:r>
            <a:r>
              <a:rPr lang="en-US" sz="2400" dirty="0" smtClean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quite low: is </a:t>
            </a:r>
            <a:r>
              <a:rPr lang="en-US" i="1" dirty="0" smtClean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resonance scattering </a:t>
            </a:r>
            <a:r>
              <a:rPr lang="en-US" dirty="0" smtClean="0">
                <a:solidFill>
                  <a:srgbClr val="F3F05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affecting this line? </a:t>
            </a:r>
            <a:endParaRPr lang="en-US" dirty="0">
              <a:solidFill>
                <a:srgbClr val="F3F05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4" name="Picture 3" descr="oviii_189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5" y="838200"/>
            <a:ext cx="7588110" cy="5486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o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1.6 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</a:p>
          <a:p>
            <a:pPr algn="ctr"/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0.3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52400"/>
            <a:ext cx="6248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</a:rPr>
              <a:t>e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orbel"/>
              </a:rPr>
              <a:t> Ori (B0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orbel"/>
              </a:rPr>
              <a:t>Ia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orbel"/>
              </a:rPr>
              <a:t>): Ne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orbel"/>
              </a:rPr>
              <a:t>Ly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orbel"/>
              </a:rPr>
              <a:t> 12.13 Å</a:t>
            </a:r>
          </a:p>
        </p:txBody>
      </p:sp>
      <p:pic>
        <p:nvPicPr>
          <p:cNvPr id="4" name="Picture 3" descr="eori_121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4" y="838200"/>
            <a:ext cx="7588111" cy="5486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o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1.5 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</a:p>
          <a:p>
            <a:pPr algn="ctr"/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0.6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gxii_84210_m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38200"/>
            <a:ext cx="7654606" cy="553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7656"/>
            <a:ext cx="62484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/>
                <a:cs typeface="Helvetica"/>
              </a:rPr>
              <a:t>HD 93129Aab 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(O2 If*)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Mg XII 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Ly</a:t>
            </a: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-106" charset="2"/>
              </a:rPr>
              <a:t>a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8.42 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447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o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1.8 R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</a:p>
          <a:p>
            <a:pPr algn="ctr"/>
            <a:r>
              <a:rPr lang="en-US" dirty="0" err="1" smtClean="0">
                <a:solidFill>
                  <a:srgbClr val="F26815"/>
                </a:solidFill>
                <a:effectLst/>
                <a:latin typeface="Symbol" charset="2"/>
                <a:cs typeface="Symbol" charset="2"/>
              </a:rPr>
              <a:t>t</a:t>
            </a:r>
            <a:r>
              <a:rPr lang="en-US" baseline="-25000" dirty="0" smtClean="0">
                <a:solidFill>
                  <a:srgbClr val="F26815"/>
                </a:solidFill>
                <a:effectLst/>
              </a:rPr>
              <a:t>*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= 1.4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624" y="-85539"/>
            <a:ext cx="530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M-dot ~ 2 </a:t>
            </a:r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10</a:t>
            </a:r>
            <a:r>
              <a:rPr lang="en-US" sz="1800" baseline="300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-5 </a:t>
            </a:r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en-US" sz="1800" baseline="-250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sun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/yr from </a:t>
            </a:r>
            <a:r>
              <a:rPr lang="en-US" sz="1800" b="1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unclumped</a:t>
            </a:r>
            <a:r>
              <a:rPr lang="en-US" sz="1800" b="1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a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624" y="44786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</a:t>
            </a:r>
            <a:r>
              <a:rPr lang="en-US" sz="1800" baseline="-250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inf</a:t>
            </a:r>
            <a:r>
              <a:rPr lang="en-US" sz="1800" dirty="0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~ 3200 km/</a:t>
            </a:r>
            <a:r>
              <a:rPr lang="en-US" sz="1800" dirty="0" err="1" smtClean="0">
                <a:solidFill>
                  <a:srgbClr val="CFF938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</a:t>
            </a:r>
            <a:endParaRPr lang="en-US" sz="1800" dirty="0" smtClean="0">
              <a:solidFill>
                <a:srgbClr val="CFF938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113853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26815"/>
                </a:solidFill>
                <a:effectLst/>
              </a:rPr>
              <a:t>M-dot ~ 5 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x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 10</a:t>
            </a:r>
            <a:r>
              <a:rPr lang="en-US" baseline="30000" dirty="0" smtClean="0">
                <a:solidFill>
                  <a:srgbClr val="F26815"/>
                </a:solidFill>
                <a:effectLst/>
              </a:rPr>
              <a:t>-6 </a:t>
            </a:r>
            <a:r>
              <a:rPr lang="en-US" dirty="0" err="1" smtClean="0">
                <a:solidFill>
                  <a:srgbClr val="F26815"/>
                </a:solidFill>
                <a:effectLst/>
              </a:rPr>
              <a:t>M</a:t>
            </a:r>
            <a:r>
              <a:rPr lang="en-US" baseline="-25000" dirty="0" err="1" smtClean="0">
                <a:solidFill>
                  <a:srgbClr val="F26815"/>
                </a:solidFill>
                <a:effectLst/>
              </a:rPr>
              <a:t>sun</a:t>
            </a:r>
            <a:r>
              <a:rPr lang="en-US" dirty="0" smtClean="0">
                <a:solidFill>
                  <a:srgbClr val="F26815"/>
                </a:solidFill>
                <a:effectLst/>
              </a:rPr>
              <a:t>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HD93129A – O2 If*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massive, luminous O star (10</a:t>
            </a:r>
            <a:r>
              <a:rPr lang="en-US" baseline="30000" dirty="0" smtClean="0"/>
              <a:t>6.4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sun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Strongest wind of any O star </a:t>
            </a:r>
            <a:br>
              <a:rPr lang="en-US" dirty="0" smtClean="0"/>
            </a:br>
            <a:r>
              <a:rPr lang="en-US" dirty="0" smtClean="0"/>
              <a:t>(2 X 10</a:t>
            </a:r>
            <a:r>
              <a:rPr lang="en-US" baseline="30000" dirty="0" smtClean="0"/>
              <a:t>-5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sun</a:t>
            </a:r>
            <a:r>
              <a:rPr lang="en-US" dirty="0" smtClean="0"/>
              <a:t>/yr;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inf</a:t>
            </a:r>
            <a:r>
              <a:rPr lang="en-US" dirty="0" smtClean="0"/>
              <a:t> = 3200 km/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354847" y="896213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2359" y="416802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Mg XI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743" y="165994"/>
            <a:ext cx="78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Mg XII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4690" y="47470"/>
            <a:ext cx="280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F938"/>
                </a:solidFill>
              </a:rPr>
              <a:t>H-like </a:t>
            </a:r>
            <a:r>
              <a:rPr lang="en-US" dirty="0" smtClean="0">
                <a:solidFill>
                  <a:srgbClr val="D2E1FF"/>
                </a:solidFill>
              </a:rPr>
              <a:t>vs. </a:t>
            </a:r>
            <a:r>
              <a:rPr lang="en-US" dirty="0" smtClean="0">
                <a:solidFill>
                  <a:srgbClr val="F7710D"/>
                </a:solidFill>
              </a:rPr>
              <a:t>He-like</a:t>
            </a:r>
            <a:endParaRPr lang="en-US" dirty="0">
              <a:solidFill>
                <a:srgbClr val="F7710D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355820" y="5903214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088664" y="5913460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87689" y="896213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X-ray spectrum is hard</a:t>
            </a:r>
            <a:endParaRPr lang="en-US" dirty="0"/>
          </a:p>
        </p:txBody>
      </p:sp>
      <p:pic>
        <p:nvPicPr>
          <p:cNvPr id="4" name="Picture 3" descr="hd93129_all7_meg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846"/>
            <a:ext cx="9144000" cy="20916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84900" y="4050559"/>
            <a:ext cx="4063737" cy="2555317"/>
            <a:chOff x="-5931" y="786929"/>
            <a:chExt cx="9149931" cy="5236789"/>
          </a:xfrm>
        </p:grpSpPr>
        <p:pic>
          <p:nvPicPr>
            <p:cNvPr id="8" name="Picture 2" descr="zetapup_m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931" y="1143000"/>
              <a:ext cx="914687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capella_m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931" y="3551822"/>
              <a:ext cx="914993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2354847" y="896213"/>
              <a:ext cx="219542" cy="973"/>
            </a:xfrm>
            <a:prstGeom prst="line">
              <a:avLst/>
            </a:prstGeom>
            <a:ln w="6350" cmpd="sng">
              <a:solidFill>
                <a:srgbClr val="F7710D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355820" y="5903214"/>
              <a:ext cx="219542" cy="973"/>
            </a:xfrm>
            <a:prstGeom prst="line">
              <a:avLst/>
            </a:prstGeom>
            <a:ln w="6350" cmpd="sng">
              <a:solidFill>
                <a:srgbClr val="F7710D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088664" y="5913460"/>
              <a:ext cx="219542" cy="973"/>
            </a:xfrm>
            <a:prstGeom prst="line">
              <a:avLst/>
            </a:prstGeom>
            <a:ln w="6350" cmpd="sng">
              <a:solidFill>
                <a:srgbClr val="CFF938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087689" y="896213"/>
              <a:ext cx="219542" cy="973"/>
            </a:xfrm>
            <a:prstGeom prst="line">
              <a:avLst/>
            </a:prstGeom>
            <a:ln w="6350" cmpd="sng">
              <a:solidFill>
                <a:srgbClr val="CFF938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413" y="1374206"/>
              <a:ext cx="4208277" cy="61602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04509" y="3667711"/>
              <a:ext cx="3686982" cy="66341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rot="5400000">
            <a:off x="3789103" y="4194237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39765" y="4192651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38177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655328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72652" y="4637716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low H/He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7106" y="4637716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high H/He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 X-ray spectrum is hard</a:t>
            </a:r>
            <a:endParaRPr lang="en-US" dirty="0"/>
          </a:p>
        </p:txBody>
      </p:sp>
      <p:pic>
        <p:nvPicPr>
          <p:cNvPr id="4" name="Picture 3" descr="hd93129_all7_meg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846"/>
            <a:ext cx="9144000" cy="20916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>
            <a:off x="3789103" y="4194237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39765" y="4192651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38177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655328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23246" y="4637716"/>
            <a:ext cx="152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low H/He</a:t>
            </a:r>
            <a:endParaRPr lang="en-US" sz="2400" b="1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7106" y="4637716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high H/He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7420" y="5397684"/>
            <a:ext cx="434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7EE4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But very little plasma with </a:t>
            </a:r>
            <a:r>
              <a:rPr lang="en-US" dirty="0" err="1" smtClean="0">
                <a:solidFill>
                  <a:srgbClr val="E7EE4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kT</a:t>
            </a:r>
            <a:r>
              <a:rPr lang="en-US" dirty="0" smtClean="0">
                <a:solidFill>
                  <a:srgbClr val="E7EE4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&gt; 8 million K </a:t>
            </a:r>
            <a:endParaRPr lang="en-US" dirty="0">
              <a:solidFill>
                <a:srgbClr val="E7EE43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106" y="1327042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Mg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334" y="1327042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2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Low-resolution </a:t>
            </a:r>
            <a:r>
              <a:rPr lang="en-US" sz="2800" i="1" dirty="0" smtClean="0"/>
              <a:t>Chandra </a:t>
            </a:r>
            <a:r>
              <a:rPr lang="en-US" sz="2800" dirty="0" smtClean="0"/>
              <a:t>CCD spectrum of HD93129A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915"/>
            <a:ext cx="8229600" cy="8923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Fit: thermal emission with wind + ISM absorption plus a second thermal component with just ISM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24120" y="1869319"/>
            <a:ext cx="6895760" cy="4767357"/>
            <a:chOff x="1124120" y="1869319"/>
            <a:chExt cx="6895760" cy="4767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120" y="1869319"/>
              <a:ext cx="6895760" cy="47673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24906" y="2287946"/>
              <a:ext cx="287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kT</a:t>
              </a:r>
              <a:r>
                <a:rPr lang="en-US" dirty="0" smtClean="0"/>
                <a:t> = 0.6 </a:t>
              </a:r>
              <a:r>
                <a:rPr lang="en-US" dirty="0" err="1" smtClean="0"/>
                <a:t>keV</a:t>
              </a:r>
              <a:r>
                <a:rPr lang="en-US" dirty="0" smtClean="0"/>
                <a:t> *</a:t>
              </a:r>
              <a:r>
                <a:rPr lang="en-US" dirty="0" err="1" smtClean="0"/>
                <a:t>wind_abs</a:t>
              </a:r>
              <a:r>
                <a:rPr lang="en-US" dirty="0" smtClean="0"/>
                <a:t>*ism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add 5%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kT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= 2.0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keV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*ism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24120" y="1869319"/>
            <a:ext cx="6895760" cy="4767357"/>
            <a:chOff x="1124120" y="1869319"/>
            <a:chExt cx="6895760" cy="4767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120" y="1869319"/>
              <a:ext cx="6895760" cy="47673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24906" y="2287946"/>
              <a:ext cx="287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kT</a:t>
              </a:r>
              <a:r>
                <a:rPr lang="en-US" dirty="0" smtClean="0"/>
                <a:t> = 0.6 </a:t>
              </a:r>
              <a:r>
                <a:rPr lang="en-US" dirty="0" err="1" smtClean="0"/>
                <a:t>keV</a:t>
              </a:r>
              <a:r>
                <a:rPr lang="en-US" dirty="0" smtClean="0"/>
                <a:t> *</a:t>
              </a:r>
              <a:r>
                <a:rPr lang="en-US" dirty="0" err="1" smtClean="0"/>
                <a:t>wind_abs</a:t>
              </a:r>
              <a:r>
                <a:rPr lang="en-US" dirty="0" smtClean="0"/>
                <a:t>*ism</a:t>
              </a:r>
            </a:p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add 5%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kT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 = 2.0 </a:t>
              </a:r>
              <a:r>
                <a:rPr lang="en-US" dirty="0" err="1" smtClean="0">
                  <a:solidFill>
                    <a:schemeClr val="bg1">
                      <a:lumMod val="50000"/>
                    </a:schemeClr>
                  </a:solidFill>
                </a:rPr>
                <a:t>keV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*ism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32916" y="898606"/>
            <a:ext cx="3520335" cy="1389340"/>
            <a:chOff x="1932916" y="898606"/>
            <a:chExt cx="3520335" cy="1389340"/>
          </a:xfrm>
        </p:grpSpPr>
        <p:sp>
          <p:nvSpPr>
            <p:cNvPr id="9" name="TextBox 8"/>
            <p:cNvSpPr txBox="1"/>
            <p:nvPr/>
          </p:nvSpPr>
          <p:spPr>
            <a:xfrm>
              <a:off x="1932916" y="898606"/>
              <a:ext cx="3520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CFF938"/>
                  </a:solidFill>
                </a:rPr>
                <a:t>Typical of O stars like </a:t>
              </a:r>
              <a:r>
                <a:rPr lang="en-US" dirty="0" err="1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z</a:t>
              </a:r>
              <a:r>
                <a:rPr lang="en-US" dirty="0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dirty="0" smtClean="0">
                  <a:solidFill>
                    <a:srgbClr val="CFF938"/>
                  </a:solidFill>
                </a:rPr>
                <a:t>Pup</a:t>
              </a:r>
              <a:endParaRPr lang="en-US" dirty="0">
                <a:solidFill>
                  <a:srgbClr val="CFF938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H="1">
              <a:off x="4126193" y="1465127"/>
              <a:ext cx="1020008" cy="625630"/>
            </a:xfrm>
            <a:prstGeom prst="straightConnector1">
              <a:avLst/>
            </a:prstGeom>
            <a:ln>
              <a:solidFill>
                <a:srgbClr val="CFF93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49012" y="354865"/>
            <a:ext cx="3959803" cy="1933081"/>
            <a:chOff x="4949012" y="354865"/>
            <a:chExt cx="3520335" cy="1933081"/>
          </a:xfrm>
        </p:grpSpPr>
        <p:sp>
          <p:nvSpPr>
            <p:cNvPr id="12" name="TextBox 11"/>
            <p:cNvSpPr txBox="1"/>
            <p:nvPr/>
          </p:nvSpPr>
          <p:spPr>
            <a:xfrm>
              <a:off x="4949012" y="354865"/>
              <a:ext cx="3520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baseline="-25000" dirty="0" smtClean="0">
                  <a:solidFill>
                    <a:srgbClr val="CFF938"/>
                  </a:solidFill>
                </a:rPr>
                <a:t>*</a:t>
              </a:r>
              <a:r>
                <a:rPr lang="en-US" dirty="0" smtClean="0">
                  <a:solidFill>
                    <a:srgbClr val="CFF938"/>
                  </a:solidFill>
                </a:rPr>
                <a:t>/</a:t>
              </a:r>
              <a:r>
                <a:rPr lang="en-US" dirty="0" err="1" smtClean="0">
                  <a:solidFill>
                    <a:srgbClr val="CFF938"/>
                  </a:solidFill>
                  <a:latin typeface="Symbol" charset="2"/>
                  <a:cs typeface="Symbol" charset="2"/>
                </a:rPr>
                <a:t>k</a:t>
              </a:r>
              <a:r>
                <a:rPr lang="en-US" dirty="0" smtClean="0">
                  <a:solidFill>
                    <a:srgbClr val="CFF938"/>
                  </a:solidFill>
                </a:rPr>
                <a:t> = 0.03 (</a:t>
              </a:r>
              <a:r>
                <a:rPr lang="en-US" dirty="0" err="1" smtClean="0">
                  <a:solidFill>
                    <a:srgbClr val="CFF938"/>
                  </a:solidFill>
                </a:rPr>
                <a:t>corresp</a:t>
              </a:r>
              <a:r>
                <a:rPr lang="en-US" dirty="0" smtClean="0">
                  <a:solidFill>
                    <a:srgbClr val="CFF938"/>
                  </a:solidFill>
                </a:rPr>
                <a:t>.</a:t>
              </a:r>
              <a:r>
                <a:rPr lang="en-US" dirty="0" smtClean="0">
                  <a:solidFill>
                    <a:srgbClr val="CFF938"/>
                  </a:solidFill>
                </a:rPr>
                <a:t> ~ 5 </a:t>
              </a:r>
              <a:r>
                <a:rPr lang="en-US" dirty="0" err="1" smtClean="0">
                  <a:solidFill>
                    <a:srgbClr val="CFF938"/>
                  </a:solidFill>
                </a:rPr>
                <a:t>x</a:t>
              </a:r>
              <a:r>
                <a:rPr lang="en-US" dirty="0" smtClean="0">
                  <a:solidFill>
                    <a:srgbClr val="CFF938"/>
                  </a:solidFill>
                </a:rPr>
                <a:t> 10</a:t>
              </a:r>
              <a:r>
                <a:rPr lang="en-US" baseline="30000" dirty="0" smtClean="0">
                  <a:solidFill>
                    <a:srgbClr val="CFF938"/>
                  </a:solidFill>
                </a:rPr>
                <a:t>-6</a:t>
              </a:r>
              <a:r>
                <a:rPr lang="en-US" dirty="0" smtClean="0">
                  <a:solidFill>
                    <a:srgbClr val="CFF938"/>
                  </a:solidFill>
                </a:rPr>
                <a:t> </a:t>
              </a:r>
              <a:r>
                <a:rPr lang="en-US" dirty="0" err="1" smtClean="0">
                  <a:solidFill>
                    <a:srgbClr val="CFF938"/>
                  </a:solidFill>
                </a:rPr>
                <a:t>M</a:t>
              </a:r>
              <a:r>
                <a:rPr lang="en-US" baseline="-25000" dirty="0" err="1" smtClean="0">
                  <a:solidFill>
                    <a:srgbClr val="CFF938"/>
                  </a:solidFill>
                </a:rPr>
                <a:t>sun</a:t>
              </a:r>
              <a:r>
                <a:rPr lang="en-US" dirty="0" smtClean="0">
                  <a:solidFill>
                    <a:srgbClr val="CFF938"/>
                  </a:solidFill>
                </a:rPr>
                <a:t>/yr)</a:t>
              </a:r>
              <a:endParaRPr lang="en-US" dirty="0">
                <a:solidFill>
                  <a:srgbClr val="CFF938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6042523" y="1364501"/>
              <a:ext cx="1389340" cy="457550"/>
            </a:xfrm>
            <a:prstGeom prst="straightConnector1">
              <a:avLst/>
            </a:prstGeom>
            <a:ln>
              <a:solidFill>
                <a:srgbClr val="CFF93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094610" y="2934277"/>
            <a:ext cx="3520335" cy="1316736"/>
            <a:chOff x="4094610" y="2934277"/>
            <a:chExt cx="3520335" cy="1316736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 flipV="1">
              <a:off x="5846396" y="2942659"/>
              <a:ext cx="670405" cy="653641"/>
            </a:xfrm>
            <a:prstGeom prst="straightConnector1">
              <a:avLst/>
            </a:prstGeom>
            <a:ln>
              <a:solidFill>
                <a:srgbClr val="F7710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94610" y="3604682"/>
              <a:ext cx="3520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7710D"/>
                  </a:solidFill>
                </a:rPr>
                <a:t>Small contribution from colliding wind shocks</a:t>
              </a:r>
              <a:endParaRPr lang="en-US" dirty="0">
                <a:solidFill>
                  <a:srgbClr val="F7710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broadband effects?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X-ray opacity changes across the Chandra </a:t>
            </a:r>
            <a:r>
              <a:rPr lang="en-US" dirty="0" err="1" smtClean="0"/>
              <a:t>bandbass</a:t>
            </a:r>
            <a:r>
              <a:rPr lang="en-US" dirty="0" smtClean="0"/>
              <a:t> – this should affect the overall X-ray SED: soft-X-ray absorption in O star winds should </a:t>
            </a:r>
            <a:r>
              <a:rPr lang="en-US" i="1" dirty="0" smtClean="0"/>
              <a:t>harden </a:t>
            </a:r>
            <a:r>
              <a:rPr lang="en-US" dirty="0" smtClean="0"/>
              <a:t>the emergent X-rays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Emission measure and optical depth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076901"/>
            <a:ext cx="66675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Emergent X-ray flux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643169"/>
            <a:ext cx="7721600" cy="435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5763" y="6126091"/>
            <a:ext cx="331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exact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40" y="6126091"/>
            <a:ext cx="331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exospheric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2101450"/>
            <a:ext cx="4787900" cy="110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795100"/>
            <a:ext cx="5080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 smtClean="0"/>
              <a:t>*</a:t>
            </a:r>
            <a:r>
              <a:rPr lang="en-US" dirty="0" smtClean="0"/>
              <a:t> is the free parameter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2419350"/>
            <a:ext cx="2984500" cy="201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874" y="1417638"/>
            <a:ext cx="745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Once you assume a run of opacity vs. wavelength, </a:t>
            </a:r>
            <a:r>
              <a:rPr lang="en-US" sz="2400" dirty="0" err="1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k</a:t>
            </a:r>
            <a:r>
              <a:rPr lang="en-US" sz="2400" dirty="0" err="1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2400" dirty="0" err="1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l</a:t>
            </a:r>
            <a:r>
              <a:rPr lang="en-US" sz="24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n-US" sz="2400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exponential absorption (from a slab) is inaccurate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08" y="1143000"/>
            <a:ext cx="7942366" cy="5328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tapup_m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931" y="1143000"/>
            <a:ext cx="91468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pella_m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931" y="3551822"/>
            <a:ext cx="914993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55458" y="544803"/>
            <a:ext cx="1755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  <a:sym typeface="Symbol" charset="2"/>
              </a:rPr>
              <a:t></a:t>
            </a:r>
            <a:r>
              <a:rPr lang="en-US" sz="2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 Pup (O4 If)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0" y="5609222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Capella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cs typeface="Corbel"/>
              </a:rPr>
              <a:t>(G5 III) </a:t>
            </a:r>
            <a: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coronal source </a:t>
            </a:r>
            <a:br>
              <a:rPr lang="en-US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</a:br>
            <a:r>
              <a:rPr lang="en-US" sz="18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– for </a:t>
            </a: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/>
                <a:ea typeface="+mn-ea"/>
                <a:cs typeface="Corbel"/>
              </a:rPr>
              <a:t>comparison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354847" y="896213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2359" y="416802"/>
            <a:ext cx="8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7710D"/>
                </a:solidFill>
                <a:latin typeface="Corbel"/>
                <a:cs typeface="Corbel"/>
              </a:rPr>
              <a:t>Mg XI</a:t>
            </a:r>
            <a:endParaRPr lang="en-US" dirty="0">
              <a:solidFill>
                <a:srgbClr val="F7710D"/>
              </a:solidFill>
              <a:latin typeface="Corbel"/>
              <a:cs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0743" y="165994"/>
            <a:ext cx="78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FF938"/>
                </a:solidFill>
                <a:latin typeface="Corbel"/>
                <a:cs typeface="Corbel"/>
              </a:rPr>
              <a:t>Mg XII</a:t>
            </a:r>
            <a:endParaRPr lang="en-US" dirty="0">
              <a:solidFill>
                <a:srgbClr val="CFF938"/>
              </a:solidFill>
              <a:latin typeface="Corbel"/>
              <a:cs typeface="Corbe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4690" y="47470"/>
            <a:ext cx="280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F938"/>
                </a:solidFill>
              </a:rPr>
              <a:t>H-like </a:t>
            </a:r>
            <a:r>
              <a:rPr lang="en-US" dirty="0" smtClean="0">
                <a:solidFill>
                  <a:srgbClr val="D2E1FF"/>
                </a:solidFill>
              </a:rPr>
              <a:t>vs. </a:t>
            </a:r>
            <a:r>
              <a:rPr lang="en-US" dirty="0" smtClean="0">
                <a:solidFill>
                  <a:srgbClr val="F7710D"/>
                </a:solidFill>
              </a:rPr>
              <a:t>He-like</a:t>
            </a:r>
            <a:endParaRPr lang="en-US" dirty="0">
              <a:solidFill>
                <a:srgbClr val="F7710D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355820" y="5903214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088664" y="5913460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87689" y="896213"/>
            <a:ext cx="219542" cy="973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6413" y="1374206"/>
            <a:ext cx="4208277" cy="6160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04509" y="3667711"/>
            <a:ext cx="3686982" cy="66341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opacity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404" y="610608"/>
            <a:ext cx="3959596" cy="807030"/>
          </a:xfrm>
        </p:spPr>
        <p:txBody>
          <a:bodyPr/>
          <a:lstStyle/>
          <a:p>
            <a:r>
              <a:rPr lang="en-US" dirty="0" smtClean="0"/>
              <a:t>X-ray </a:t>
            </a:r>
            <a:r>
              <a:rPr lang="en-US" dirty="0" err="1" smtClean="0"/>
              <a:t>bandpass</a:t>
            </a:r>
            <a:endParaRPr lang="en-US" dirty="0"/>
          </a:p>
        </p:txBody>
      </p:sp>
      <p:pic>
        <p:nvPicPr>
          <p:cNvPr id="4" name="Picture 3" descr="opacity_wind_vs_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20" y="1597707"/>
            <a:ext cx="7288160" cy="4907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Combining opacity and transmission models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55" y="1374130"/>
            <a:ext cx="7892890" cy="522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Broadband trend is mostly due to absorption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2" y="1068925"/>
            <a:ext cx="8445796" cy="55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Although line ratios need to be analyzed too</a:t>
            </a:r>
            <a:endParaRPr lang="en-US" dirty="0"/>
          </a:p>
        </p:txBody>
      </p:sp>
      <p:pic>
        <p:nvPicPr>
          <p:cNvPr id="4" name="Picture 3" descr="hd93129_all7_meg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846"/>
            <a:ext cx="9144000" cy="2091651"/>
          </a:xfrm>
          <a:prstGeom prst="rect">
            <a:avLst/>
          </a:prstGeom>
        </p:spPr>
      </p:pic>
      <p:grpSp>
        <p:nvGrpSpPr>
          <p:cNvPr id="3" name="Group 6"/>
          <p:cNvGrpSpPr/>
          <p:nvPr/>
        </p:nvGrpSpPr>
        <p:grpSpPr>
          <a:xfrm>
            <a:off x="4784900" y="4050559"/>
            <a:ext cx="4063737" cy="2555317"/>
            <a:chOff x="-5931" y="786929"/>
            <a:chExt cx="9149931" cy="5236789"/>
          </a:xfrm>
        </p:grpSpPr>
        <p:pic>
          <p:nvPicPr>
            <p:cNvPr id="8" name="Picture 2" descr="zetapup_m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931" y="1143000"/>
              <a:ext cx="914687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 descr="capella_m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5931" y="3551822"/>
              <a:ext cx="9149931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2354847" y="896213"/>
              <a:ext cx="219542" cy="973"/>
            </a:xfrm>
            <a:prstGeom prst="line">
              <a:avLst/>
            </a:prstGeom>
            <a:ln w="6350" cmpd="sng">
              <a:solidFill>
                <a:srgbClr val="F7710D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355820" y="5903214"/>
              <a:ext cx="219542" cy="973"/>
            </a:xfrm>
            <a:prstGeom prst="line">
              <a:avLst/>
            </a:prstGeom>
            <a:ln w="6350" cmpd="sng">
              <a:solidFill>
                <a:srgbClr val="F7710D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088664" y="5913460"/>
              <a:ext cx="219542" cy="973"/>
            </a:xfrm>
            <a:prstGeom prst="line">
              <a:avLst/>
            </a:prstGeom>
            <a:ln w="6350" cmpd="sng">
              <a:solidFill>
                <a:srgbClr val="CFF938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087689" y="896213"/>
              <a:ext cx="219542" cy="973"/>
            </a:xfrm>
            <a:prstGeom prst="line">
              <a:avLst/>
            </a:prstGeom>
            <a:ln w="6350" cmpd="sng">
              <a:solidFill>
                <a:srgbClr val="CFF938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36413" y="1374206"/>
              <a:ext cx="4208277" cy="61602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04509" y="3667711"/>
              <a:ext cx="3686982" cy="66341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rot="5400000">
            <a:off x="3789103" y="4194237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39765" y="4192651"/>
            <a:ext cx="285773" cy="1588"/>
          </a:xfrm>
          <a:prstGeom prst="line">
            <a:avLst/>
          </a:prstGeom>
          <a:ln w="6350" cmpd="sng">
            <a:solidFill>
              <a:srgbClr val="F7710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238177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655328" y="4192651"/>
            <a:ext cx="285773" cy="1588"/>
          </a:xfrm>
          <a:prstGeom prst="line">
            <a:avLst/>
          </a:prstGeom>
          <a:ln w="6350" cmpd="sng">
            <a:solidFill>
              <a:srgbClr val="CFF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72652" y="4637716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low H/He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7106" y="4637716"/>
            <a:ext cx="12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high H/He</a:t>
            </a:r>
            <a:endParaRPr lang="en-US" dirty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Wind absorption has an important effect on the X-rays we observe from single O stars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Resolved line profiles show widths consistent with shock onset radii of ~1.5 R</a:t>
            </a:r>
            <a:r>
              <a:rPr lang="en-US" baseline="-25000" dirty="0" smtClean="0"/>
              <a:t>*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And shapes indicative of wind absorption – though with low mass-loss rates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Initial results on broadband X-ray spectra indicate that wind absorption is significant there, too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Clumping and por0sity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lerton_PV_fro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7924800" cy="5911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Multi-wavelength evidence for lower mass-loss rates 2005 onward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8" y="504910"/>
            <a:ext cx="7183744" cy="61657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514834" y="1177794"/>
            <a:ext cx="8382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051" y="-23185"/>
            <a:ext cx="5173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z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Pup mass-loss rate &lt; 4.2 </a:t>
            </a: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x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10</a:t>
            </a:r>
            <a:r>
              <a:rPr lang="en-US" sz="2400" baseline="300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-6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M</a:t>
            </a:r>
            <a:r>
              <a:rPr lang="en-US" sz="2400" baseline="-25000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sun</a:t>
            </a:r>
            <a:r>
              <a:rPr lang="en-US" sz="2400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/yr</a:t>
            </a:r>
            <a:endParaRPr lang="en-US" sz="2400" dirty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“Clumping” – or micro-clumping: affects density-squared diagnostics; independent of clump size, just depends on clump density contrast (or filling factor, </a:t>
            </a:r>
            <a:r>
              <a:rPr lang="en-US" altLang="zh-TW" i="1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</a:t>
            </a: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8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659995" cy="5206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102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orbel"/>
                <a:cs typeface="Corbel"/>
              </a:rPr>
              <a:t>visualization: R. Townsend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5486400" y="2228672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key parameter is the </a:t>
            </a:r>
            <a:r>
              <a:rPr lang="en-US" altLang="zh-TW" b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porosity length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</a:t>
            </a:r>
            <a:b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</a:b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= (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/ℓ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=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-112" charset="-128"/>
                <a:cs typeface="ヒラギノ角ゴ Pro W3" pitchFamily="-112" charset="-128"/>
              </a:rPr>
              <a:t>ℓ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</a:t>
            </a:r>
            <a:endParaRPr lang="en-US" altLang="zh-TW" i="1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But </a:t>
            </a:r>
            <a:r>
              <a:rPr lang="en-US" altLang="zh-TW" b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porosity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is associated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with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optically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thick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clumps, it</a:t>
            </a:r>
            <a:r>
              <a:rPr lang="en-US" altLang="zh-TW" b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acts to reduce the effective opacity of the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wind; it </a:t>
            </a: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does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depend on the size scale of the clumps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6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659995" cy="5206460"/>
          </a:xfrm>
          <a:prstGeom prst="rect">
            <a:avLst/>
          </a:prstGeom>
          <a:noFill/>
        </p:spPr>
      </p:pic>
      <p:grpSp>
        <p:nvGrpSpPr>
          <p:cNvPr id="2" name="Group 17"/>
          <p:cNvGrpSpPr/>
          <p:nvPr/>
        </p:nvGrpSpPr>
        <p:grpSpPr>
          <a:xfrm>
            <a:off x="6324600" y="3962400"/>
            <a:ext cx="2514600" cy="1828800"/>
            <a:chOff x="6324600" y="3962400"/>
            <a:chExt cx="2514600" cy="1828800"/>
          </a:xfrm>
        </p:grpSpPr>
        <p:sp>
          <p:nvSpPr>
            <p:cNvPr id="7" name="Oval 6"/>
            <p:cNvSpPr/>
            <p:nvPr/>
          </p:nvSpPr>
          <p:spPr bwMode="auto">
            <a:xfrm>
              <a:off x="6324600" y="4800600"/>
              <a:ext cx="533400" cy="533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8305800" y="4114800"/>
              <a:ext cx="533400" cy="533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3E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6781800" y="5029200"/>
              <a:ext cx="1981200" cy="762000"/>
            </a:xfrm>
            <a:prstGeom prst="line">
              <a:avLst/>
            </a:prstGeom>
            <a:noFill/>
            <a:ln w="9525" cap="flat" cmpd="sng" algn="ctr">
              <a:solidFill>
                <a:srgbClr val="F7710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7620000" y="5410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7710D"/>
                  </a:solidFill>
                </a:rPr>
                <a:t>L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6324600" y="4572000"/>
              <a:ext cx="533400" cy="1588"/>
            </a:xfrm>
            <a:prstGeom prst="line">
              <a:avLst/>
            </a:prstGeom>
            <a:noFill/>
            <a:ln w="9525" cap="flat" cmpd="sng" algn="ctr">
              <a:solidFill>
                <a:srgbClr val="F7710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324600" y="3962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F7710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ヒラギノ角ゴ Pro W3" pitchFamily="-112" charset="-128"/>
                  <a:cs typeface="ヒラギノ角ゴ Pro W3" pitchFamily="-112" charset="-128"/>
                </a:rPr>
                <a:t>ℓ</a:t>
              </a:r>
              <a:endParaRPr lang="en-US" dirty="0" smtClean="0">
                <a:solidFill>
                  <a:srgbClr val="F7710D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008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</a:t>
            </a:r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= </a:t>
            </a:r>
            <a:r>
              <a:rPr lang="en-US" altLang="zh-TW" dirty="0" smtClean="0">
                <a:solidFill>
                  <a:srgbClr val="F7710D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ℓ</a:t>
            </a:r>
            <a:r>
              <a:rPr lang="en-US" altLang="zh-TW" baseline="30000" dirty="0" smtClean="0">
                <a:solidFill>
                  <a:srgbClr val="F7710D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 smtClean="0">
                <a:solidFill>
                  <a:srgbClr val="F7710D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 smtClean="0">
                <a:solidFill>
                  <a:srgbClr val="F7710D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L</a:t>
            </a:r>
            <a:r>
              <a:rPr lang="en-US" altLang="zh-TW" baseline="30000" dirty="0" smtClean="0">
                <a:solidFill>
                  <a:srgbClr val="F7710D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endParaRPr lang="en-US" dirty="0" smtClean="0">
              <a:solidFill>
                <a:srgbClr val="F7710D"/>
              </a:solidFill>
              <a:effectLst>
                <a:outerShdw blurRad="50800" dist="38100" dir="2700000" algn="tl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energy distribution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65213"/>
          </a:xfrm>
        </p:spPr>
        <p:txBody>
          <a:bodyPr/>
          <a:lstStyle/>
          <a:p>
            <a:r>
              <a:rPr lang="en-US" dirty="0" smtClean="0"/>
              <a:t>The O star has a </a:t>
            </a:r>
            <a:r>
              <a:rPr lang="en-US" i="1" dirty="0" smtClean="0"/>
              <a:t>harder spectrum</a:t>
            </a:r>
            <a:r>
              <a:rPr lang="en-US" dirty="0" smtClean="0"/>
              <a:t>, but apparently </a:t>
            </a:r>
            <a:r>
              <a:rPr lang="en-US" i="1" dirty="0" smtClean="0"/>
              <a:t>cooler plasma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785498" y="3463402"/>
            <a:ext cx="7901302" cy="2555317"/>
            <a:chOff x="785498" y="3463402"/>
            <a:chExt cx="7901302" cy="2555317"/>
          </a:xfrm>
        </p:grpSpPr>
        <p:sp>
          <p:nvSpPr>
            <p:cNvPr id="4" name="TextBox 3"/>
            <p:cNvSpPr txBox="1"/>
            <p:nvPr/>
          </p:nvSpPr>
          <p:spPr>
            <a:xfrm>
              <a:off x="785498" y="3856237"/>
              <a:ext cx="32426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7710D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We’ll see later on that soft X-ray </a:t>
              </a:r>
              <a:r>
                <a:rPr lang="en-US" sz="2400" b="1" i="1" dirty="0" smtClean="0">
                  <a:solidFill>
                    <a:srgbClr val="F7710D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absorption </a:t>
              </a:r>
              <a:r>
                <a:rPr lang="en-US" sz="2400" i="1" dirty="0" smtClean="0">
                  <a:solidFill>
                    <a:srgbClr val="F7710D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by the </a:t>
              </a:r>
              <a:r>
                <a:rPr lang="en-US" sz="2400" b="1" i="1" dirty="0" smtClean="0">
                  <a:solidFill>
                    <a:srgbClr val="F7710D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winds </a:t>
              </a:r>
              <a:r>
                <a:rPr lang="en-US" sz="2400" i="1" dirty="0" smtClean="0">
                  <a:solidFill>
                    <a:srgbClr val="F7710D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of O stars explains this</a:t>
              </a:r>
              <a:endParaRPr lang="en-US" sz="2400" i="1" dirty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623063" y="3463402"/>
              <a:ext cx="4063737" cy="2555317"/>
              <a:chOff x="-5931" y="786929"/>
              <a:chExt cx="9149931" cy="5236789"/>
            </a:xfrm>
          </p:grpSpPr>
          <p:pic>
            <p:nvPicPr>
              <p:cNvPr id="6" name="Picture 2" descr="zetapup_me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5931" y="1143000"/>
                <a:ext cx="9146871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3" descr="capella_me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931" y="3551822"/>
                <a:ext cx="9149931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" name="Straight Connector 7"/>
              <p:cNvCxnSpPr/>
              <p:nvPr/>
            </p:nvCxnSpPr>
            <p:spPr>
              <a:xfrm rot="5400000">
                <a:off x="2354847" y="896213"/>
                <a:ext cx="219542" cy="973"/>
              </a:xfrm>
              <a:prstGeom prst="line">
                <a:avLst/>
              </a:prstGeom>
              <a:ln w="6350" cmpd="sng">
                <a:solidFill>
                  <a:srgbClr val="F7710D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2355820" y="5903214"/>
                <a:ext cx="219542" cy="973"/>
              </a:xfrm>
              <a:prstGeom prst="line">
                <a:avLst/>
              </a:prstGeom>
              <a:ln w="6350" cmpd="sng">
                <a:solidFill>
                  <a:srgbClr val="F7710D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2088664" y="5913460"/>
                <a:ext cx="219542" cy="973"/>
              </a:xfrm>
              <a:prstGeom prst="line">
                <a:avLst/>
              </a:prstGeom>
              <a:ln w="6350" cmpd="sng">
                <a:solidFill>
                  <a:srgbClr val="CFF938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087689" y="896213"/>
                <a:ext cx="219542" cy="973"/>
              </a:xfrm>
              <a:prstGeom prst="line">
                <a:avLst/>
              </a:prstGeom>
              <a:ln w="6350" cmpd="sng">
                <a:solidFill>
                  <a:srgbClr val="CFF938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336413" y="1374206"/>
                <a:ext cx="4208277" cy="616024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204509" y="3667711"/>
                <a:ext cx="3686982" cy="663411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5611046" cy="6269038"/>
          </a:xfrm>
          <a:prstGeom prst="rect">
            <a:avLst/>
          </a:prstGeom>
          <a:noFill/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6629400" y="2057400"/>
            <a:ext cx="2514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800" i="1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</a:t>
            </a:r>
            <a:r>
              <a:rPr lang="en-US" altLang="zh-TW" sz="28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=</a:t>
            </a:r>
            <a:r>
              <a:rPr lang="en-US" altLang="zh-TW" sz="2800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dirty="0" smtClean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itchFamily="-112" charset="-128"/>
                <a:cs typeface="ヒラギノ角ゴ Pro W3" pitchFamily="-112" charset="-128"/>
              </a:rPr>
              <a:t>ℓ</a:t>
            </a:r>
            <a:r>
              <a:rPr lang="en-US" altLang="zh-TW" sz="28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sz="2800" i="1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</a:t>
            </a:r>
            <a:endParaRPr lang="en-US" altLang="zh-TW" sz="2800" dirty="0">
              <a:solidFill>
                <a:srgbClr val="F7710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  <a:p>
            <a:pPr eaLnBrk="0" hangingPunct="0">
              <a:spcBef>
                <a:spcPct val="50000"/>
              </a:spcBef>
            </a:pPr>
            <a:endParaRPr lang="zh-TW" altLang="en-US" sz="28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914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clump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6200" y="3429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clump filling factor (&lt;1)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7886700" y="1714500"/>
            <a:ext cx="609600" cy="76200"/>
          </a:xfrm>
          <a:prstGeom prst="straightConnector1">
            <a:avLst/>
          </a:prstGeom>
          <a:noFill/>
          <a:ln w="9525" cap="flat" cmpd="sng" algn="ctr">
            <a:solidFill>
              <a:srgbClr val="F7710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5" idx="0"/>
          </p:cNvCxnSpPr>
          <p:nvPr/>
        </p:nvCxnSpPr>
        <p:spPr bwMode="auto">
          <a:xfrm rot="16200000" flipV="1">
            <a:off x="8020050" y="3028950"/>
            <a:ext cx="761206" cy="38894"/>
          </a:xfrm>
          <a:prstGeom prst="straightConnector1">
            <a:avLst/>
          </a:prstGeom>
          <a:noFill/>
          <a:ln w="9525" cap="flat" cmpd="sng" algn="ctr">
            <a:solidFill>
              <a:srgbClr val="F7710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562600" y="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porosity length, </a:t>
            </a:r>
            <a:r>
              <a:rPr lang="en-US" i="1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</a:t>
            </a:r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3524681" y="3185382"/>
            <a:ext cx="575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Porosity length increasing </a:t>
            </a:r>
            <a:r>
              <a:rPr lang="en-US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endParaRPr lang="en-US" dirty="0" smtClean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-76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Clump size increasing </a:t>
            </a:r>
            <a:r>
              <a:rPr lang="en-US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endParaRPr lang="en-US" dirty="0" smtClean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cohen_fi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338" y="990600"/>
            <a:ext cx="765132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609600" y="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新細明體" pitchFamily="-112" charset="-120"/>
                <a:cs typeface="新細明體" pitchFamily="-112" charset="-120"/>
              </a:rPr>
              <a:t>Porosity only affects line profiles if the porosity length (</a:t>
            </a:r>
            <a:r>
              <a:rPr lang="en-US" altLang="zh-TW" sz="2400" i="1" dirty="0" err="1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新細明體" pitchFamily="-112" charset="-120"/>
                <a:cs typeface="新細明體" pitchFamily="-112" charset="-120"/>
              </a:rPr>
              <a:t>h</a:t>
            </a:r>
            <a: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新細明體" pitchFamily="-112" charset="-120"/>
                <a:cs typeface="新細明體" pitchFamily="-112" charset="-120"/>
              </a:rPr>
              <a:t>) exceeds the stellar radius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3657600"/>
            <a:ext cx="3657600" cy="2819400"/>
          </a:xfrm>
          <a:prstGeom prst="rect">
            <a:avLst/>
          </a:prstGeom>
          <a:noFill/>
          <a:ln w="25400">
            <a:solidFill>
              <a:srgbClr val="F26815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952500" y="228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400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clumping in 2-D simulations (density shown below) is on quite </a:t>
            </a:r>
            <a:r>
              <a:rPr lang="en-US" altLang="zh-TW" sz="2400" i="1" dirty="0">
                <a:solidFill>
                  <a:srgbClr val="F771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 scales</a:t>
            </a:r>
            <a:endParaRPr lang="en-US" altLang="zh-TW" sz="2400" dirty="0">
              <a:solidFill>
                <a:srgbClr val="F7710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0947" name="Picture 3" descr="dessart_owocki_img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371600"/>
            <a:ext cx="76962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3048000" y="6172200"/>
            <a:ext cx="548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200" dirty="0" err="1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Dessart</a:t>
            </a:r>
            <a:r>
              <a:rPr lang="en-US" altLang="zh-TW" sz="12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Owocki 2003, </a:t>
            </a:r>
            <a:r>
              <a:rPr lang="en-US" altLang="zh-TW" sz="1200" i="1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A&amp;A</a:t>
            </a:r>
            <a:r>
              <a:rPr lang="en-US" altLang="zh-TW" sz="12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406, L1</a:t>
            </a:r>
            <a:endParaRPr lang="zh-TW" altLang="en-US" sz="1200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 expectation of porosity from simulations</a:t>
            </a:r>
          </a:p>
          <a:p>
            <a:pPr algn="ctr"/>
            <a:endParaRPr lang="en-US" dirty="0" smtClean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Natural explanation of line profiles without invoking porosity</a:t>
            </a:r>
          </a:p>
          <a:p>
            <a:pPr algn="ctr"/>
            <a:endParaRPr lang="en-US" dirty="0" smtClean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Finally, to have porosity, you need clumping in the first place, and once you have clumping…you have your factor ~3 reduction in the mass-loss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 expectation of porosity from simulations</a:t>
            </a:r>
          </a:p>
          <a:p>
            <a:pPr algn="ctr"/>
            <a:endParaRPr lang="en-US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Natural explanation of line profiles without invoking porosity</a:t>
            </a:r>
          </a:p>
          <a:p>
            <a:pPr algn="ctr"/>
            <a:endParaRPr lang="en-US" dirty="0" smtClean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Finally, to have porosity, you need clumping in the first place, and once you have clumping…you have your factor ~3 reduction in the mass-loss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44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No expectation of porosity from simulations</a:t>
            </a:r>
          </a:p>
          <a:p>
            <a:pPr algn="ctr"/>
            <a:endParaRPr lang="en-US" dirty="0" smtClean="0">
              <a:solidFill>
                <a:srgbClr val="D2E1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rgbClr val="D2E1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Natural explanation of line profiles without invoking porosity</a:t>
            </a:r>
          </a:p>
          <a:p>
            <a:pPr algn="ctr"/>
            <a:endParaRPr lang="en-US" dirty="0" smtClean="0">
              <a:solidFill>
                <a:srgbClr val="F7710D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Finally, to have porosity, you need clumping in the first place, and once you have clumping…you have your factor ~3 reduction in the mass-loss rate </a:t>
            </a:r>
            <a:b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(for </a:t>
            </a:r>
            <a:r>
              <a:rPr lang="en-US" dirty="0" err="1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z</a:t>
            </a:r>
            <a:r>
              <a:rPr lang="en-US" dirty="0" smtClean="0">
                <a:solidFill>
                  <a:srgbClr val="F7710D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Pup, anyway)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1763"/>
            <a:ext cx="5902325" cy="6594475"/>
          </a:xfrm>
          <a:prstGeom prst="rect">
            <a:avLst/>
          </a:prstGeom>
          <a:noFill/>
        </p:spPr>
      </p:pic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838200" y="533400"/>
            <a:ext cx="5715000" cy="5715000"/>
          </a:xfrm>
          <a:prstGeom prst="line">
            <a:avLst/>
          </a:prstGeom>
          <a:noFill/>
          <a:ln w="19050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819400" y="609600"/>
            <a:ext cx="3657600" cy="36576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>
            <a:off x="762000" y="2362200"/>
            <a:ext cx="3429000" cy="34290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6553200" y="6172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dirty="0" err="1">
                <a:solidFill>
                  <a:srgbClr val="F2681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b="1" dirty="0">
                <a:solidFill>
                  <a:srgbClr val="F2681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新細明體" pitchFamily="-112" charset="-120"/>
                <a:cs typeface="新細明體" pitchFamily="-112" charset="-120"/>
              </a:rPr>
              <a:t> = 0.1</a:t>
            </a:r>
            <a:endParaRPr lang="en-US" altLang="zh-TW" b="1" dirty="0">
              <a:solidFill>
                <a:srgbClr val="F26815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6477000" y="4191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err="1">
                <a:solidFill>
                  <a:srgbClr val="F2681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dirty="0">
                <a:solidFill>
                  <a:srgbClr val="F26815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新細明體" pitchFamily="-112" charset="-120"/>
                <a:cs typeface="新細明體" pitchFamily="-112" charset="-120"/>
              </a:rPr>
              <a:t> = 0.2</a:t>
            </a:r>
            <a:endParaRPr lang="en-US" altLang="zh-TW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114800" y="571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 = 0.05</a:t>
            </a:r>
            <a:endParaRPr lang="en-US" altLang="zh-TW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28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D2E1FF"/>
                </a:solidFill>
              </a:rPr>
              <a:t>f</a:t>
            </a:r>
            <a:r>
              <a:rPr lang="en-US" dirty="0" smtClean="0">
                <a:solidFill>
                  <a:srgbClr val="D2E1FF"/>
                </a:solidFill>
              </a:rPr>
              <a:t> ~ 0.1 is indicated by H</a:t>
            </a:r>
            <a:r>
              <a:rPr lang="en-US" dirty="0" smtClean="0">
                <a:solidFill>
                  <a:srgbClr val="D2E1FF"/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rgbClr val="D2E1FF"/>
                </a:solidFill>
              </a:rPr>
              <a:t>, UV, radio free-free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1763"/>
            <a:ext cx="5902325" cy="6594475"/>
          </a:xfrm>
          <a:prstGeom prst="rect">
            <a:avLst/>
          </a:prstGeom>
        </p:spPr>
      </p:pic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838200" y="533400"/>
            <a:ext cx="5715000" cy="5715000"/>
          </a:xfrm>
          <a:prstGeom prst="line">
            <a:avLst/>
          </a:prstGeom>
          <a:noFill/>
          <a:ln w="19050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819400" y="609600"/>
            <a:ext cx="3657600" cy="36576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>
            <a:off x="762000" y="2362200"/>
            <a:ext cx="3429000" cy="34290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6553200" y="6172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b="1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0.1</a:t>
            </a:r>
            <a:endParaRPr lang="en-US" altLang="zh-TW" b="1" dirty="0">
              <a:solidFill>
                <a:srgbClr val="F26815"/>
              </a:solidFill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6477000" y="4191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0.2</a:t>
            </a:r>
            <a:endParaRPr lang="en-US" altLang="zh-TW" dirty="0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114800" y="571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 = 0.05</a:t>
            </a:r>
            <a:endParaRPr lang="en-US" altLang="zh-TW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28600"/>
            <a:ext cx="198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And lack of evidence for porosity…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leads us to suggest visualization in upper left is </a:t>
            </a:r>
            <a:r>
              <a:rPr lang="en-US" b="1" dirty="0" smtClean="0">
                <a:solidFill>
                  <a:srgbClr val="D2E1FF"/>
                </a:solidFill>
              </a:rPr>
              <a:t>closest </a:t>
            </a:r>
            <a:r>
              <a:rPr lang="en-US" dirty="0" smtClean="0">
                <a:solidFill>
                  <a:srgbClr val="D2E1FF"/>
                </a:solidFill>
              </a:rPr>
              <a:t>to reality</a:t>
            </a:r>
          </a:p>
        </p:txBody>
      </p:sp>
      <p:sp>
        <p:nvSpPr>
          <p:cNvPr id="10" name="Frame 9"/>
          <p:cNvSpPr/>
          <p:nvPr/>
        </p:nvSpPr>
        <p:spPr bwMode="auto">
          <a:xfrm>
            <a:off x="304800" y="0"/>
            <a:ext cx="2514600" cy="2514600"/>
          </a:xfrm>
          <a:prstGeom prst="frame">
            <a:avLst/>
          </a:prstGeom>
          <a:solidFill>
            <a:srgbClr val="F26815"/>
          </a:solidFill>
          <a:ln w="22225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blob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1763"/>
            <a:ext cx="5902325" cy="6594475"/>
          </a:xfrm>
          <a:prstGeom prst="rect">
            <a:avLst/>
          </a:prstGeom>
        </p:spPr>
      </p:pic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838200" y="533400"/>
            <a:ext cx="5715000" cy="5715000"/>
          </a:xfrm>
          <a:prstGeom prst="line">
            <a:avLst/>
          </a:prstGeom>
          <a:noFill/>
          <a:ln w="19050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819400" y="609600"/>
            <a:ext cx="3657600" cy="36576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>
            <a:off x="762000" y="2362200"/>
            <a:ext cx="3429000" cy="3429000"/>
          </a:xfrm>
          <a:prstGeom prst="line">
            <a:avLst/>
          </a:prstGeom>
          <a:noFill/>
          <a:ln w="9525">
            <a:solidFill>
              <a:srgbClr val="F26815"/>
            </a:solidFill>
            <a:round/>
            <a:headEnd/>
            <a:tailEnd type="stealth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6553200" y="6172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b="1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0.1</a:t>
            </a:r>
            <a:endParaRPr lang="en-US" altLang="zh-TW" b="1" dirty="0">
              <a:solidFill>
                <a:srgbClr val="F26815"/>
              </a:solidFill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6477000" y="4191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err="1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</a:t>
            </a:r>
            <a:r>
              <a:rPr lang="en-US" altLang="zh-TW" sz="1800" dirty="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 = 0.2</a:t>
            </a:r>
            <a:endParaRPr lang="en-US" altLang="zh-TW" dirty="0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4114800" y="5715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>
                <a:solidFill>
                  <a:srgbClr val="F26815"/>
                </a:solidFill>
                <a:effectLst/>
                <a:ea typeface="新細明體" pitchFamily="-112" charset="-120"/>
                <a:cs typeface="新細明體" pitchFamily="-112" charset="-120"/>
              </a:rPr>
              <a:t>f = 0.05</a:t>
            </a:r>
            <a:endParaRPr lang="en-US" altLang="zh-TW">
              <a:effectLst/>
              <a:ea typeface="新細明體" pitchFamily="-112" charset="-120"/>
              <a:cs typeface="新細明體" pitchFamily="-11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286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Though simulations suggest </a:t>
            </a:r>
            <a:r>
              <a:rPr lang="en-US" b="1" dirty="0" smtClean="0">
                <a:solidFill>
                  <a:srgbClr val="D2E1FF"/>
                </a:solidFill>
              </a:rPr>
              <a:t>even smaller-scale clumping</a:t>
            </a:r>
          </a:p>
        </p:txBody>
      </p:sp>
      <p:sp>
        <p:nvSpPr>
          <p:cNvPr id="10" name="Frame 9"/>
          <p:cNvSpPr/>
          <p:nvPr/>
        </p:nvSpPr>
        <p:spPr bwMode="auto">
          <a:xfrm>
            <a:off x="304800" y="0"/>
            <a:ext cx="2514600" cy="2514600"/>
          </a:xfrm>
          <a:prstGeom prst="frame">
            <a:avLst/>
          </a:prstGeom>
          <a:solidFill>
            <a:srgbClr val="F26815"/>
          </a:solidFill>
          <a:ln w="22225" cap="flat" cmpd="sng" algn="ctr">
            <a:solidFill>
              <a:srgbClr val="F268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3E9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8" charset="0"/>
            </a:endParaRPr>
          </a:p>
        </p:txBody>
      </p:sp>
      <p:pic>
        <p:nvPicPr>
          <p:cNvPr id="11" name="Picture 3" descr="dessart_owocki_img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734479"/>
            <a:ext cx="6477000" cy="401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18629</TotalTime>
  <Words>2473</Words>
  <Application>Microsoft Macintosh PowerPoint</Application>
  <PresentationFormat>On-screen Show (4:3)</PresentationFormat>
  <Paragraphs>382</Paragraphs>
  <Slides>98</Slides>
  <Notes>56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0" baseType="lpstr">
      <vt:lpstr>Office Theme</vt:lpstr>
      <vt:lpstr>Equation</vt:lpstr>
      <vt:lpstr>X-ray Emission and Absorption in Massive Star Winds</vt:lpstr>
      <vt:lpstr>What we know about X-rays from single O stars</vt:lpstr>
      <vt:lpstr>Outline</vt:lpstr>
      <vt:lpstr>Morphology</vt:lpstr>
      <vt:lpstr>Slide 5</vt:lpstr>
      <vt:lpstr>Slide 6</vt:lpstr>
      <vt:lpstr>Slide 7</vt:lpstr>
      <vt:lpstr>Slide 8</vt:lpstr>
      <vt:lpstr>Spectral energy distribution trends</vt:lpstr>
      <vt:lpstr>Next</vt:lpstr>
      <vt:lpstr>Embedded wind shocks</vt:lpstr>
      <vt:lpstr>1-D rad-hydro simulations</vt:lpstr>
      <vt:lpstr>Slide 13</vt:lpstr>
      <vt:lpstr>Slide 14</vt:lpstr>
      <vt:lpstr>Morphology</vt:lpstr>
      <vt:lpstr>Morphology – line widths</vt:lpstr>
      <vt:lpstr>Morphology – line widths</vt:lpstr>
      <vt:lpstr>Slide 18</vt:lpstr>
      <vt:lpstr>Slide 19</vt:lpstr>
      <vt:lpstr>Slide 20</vt:lpstr>
      <vt:lpstr>Emission + absorption = profile model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Let’s focus on the Ro parameter first</vt:lpstr>
      <vt:lpstr>Slide 39</vt:lpstr>
      <vt:lpstr>Vinf can be constrained by the line fitting too</vt:lpstr>
      <vt:lpstr>Wind Absorption</vt:lpstr>
      <vt:lpstr>Morphology</vt:lpstr>
      <vt:lpstr>Morphology – line widths</vt:lpstr>
      <vt:lpstr>Slide 44</vt:lpstr>
      <vt:lpstr>Slide 45</vt:lpstr>
      <vt:lpstr>Slide 46</vt:lpstr>
      <vt:lpstr>Wind opacity </vt:lpstr>
      <vt:lpstr>Wind opacity </vt:lpstr>
      <vt:lpstr>X-ray opacity 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HD93129A – O2 If*</vt:lpstr>
      <vt:lpstr>Its X-ray spectrum is hard</vt:lpstr>
      <vt:lpstr>Its X-ray spectrum is hard</vt:lpstr>
      <vt:lpstr>Low-resolution Chandra CCD spectrum of HD93129A</vt:lpstr>
      <vt:lpstr>Slide 73</vt:lpstr>
      <vt:lpstr>What about broadband effects?</vt:lpstr>
      <vt:lpstr>Emission measure and optical depth</vt:lpstr>
      <vt:lpstr>Emergent X-ray flux</vt:lpstr>
      <vt:lpstr>Transmission</vt:lpstr>
      <vt:lpstr>S* is the free parameter</vt:lpstr>
      <vt:lpstr>exponential absorption (from a slab) is inaccurate</vt:lpstr>
      <vt:lpstr>Wind opacity </vt:lpstr>
      <vt:lpstr>Combining opacity and transmission models</vt:lpstr>
      <vt:lpstr>Broadband trend is mostly due to absorption</vt:lpstr>
      <vt:lpstr>Although line ratios need to be analyzed too</vt:lpstr>
      <vt:lpstr>Conclusions</vt:lpstr>
      <vt:lpstr>Additional Slides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51</cp:revision>
  <dcterms:created xsi:type="dcterms:W3CDTF">2010-06-22T05:07:53Z</dcterms:created>
  <dcterms:modified xsi:type="dcterms:W3CDTF">2010-06-22T05:08:18Z</dcterms:modified>
</cp:coreProperties>
</file>