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7.xml" ContentType="application/vnd.openxmlformats-officedocument.presentationml.slide+xml"/>
  <Override PartName="/ppt/slides/slide20.xml" ContentType="application/vnd.openxmlformats-officedocument.presentationml.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20.xml" ContentType="application/vnd.openxmlformats-officedocument.presentationml.notesSlide+xml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3"/>
  </p:notesMasterIdLst>
  <p:sldIdLst>
    <p:sldId id="403" r:id="rId2"/>
    <p:sldId id="972" r:id="rId3"/>
    <p:sldId id="913" r:id="rId4"/>
    <p:sldId id="955" r:id="rId5"/>
    <p:sldId id="963" r:id="rId6"/>
    <p:sldId id="954" r:id="rId7"/>
    <p:sldId id="866" r:id="rId8"/>
    <p:sldId id="867" r:id="rId9"/>
    <p:sldId id="868" r:id="rId10"/>
    <p:sldId id="904" r:id="rId11"/>
    <p:sldId id="869" r:id="rId12"/>
    <p:sldId id="870" r:id="rId13"/>
    <p:sldId id="973" r:id="rId14"/>
    <p:sldId id="959" r:id="rId15"/>
    <p:sldId id="970" r:id="rId16"/>
    <p:sldId id="967" r:id="rId17"/>
    <p:sldId id="974" r:id="rId18"/>
    <p:sldId id="905" r:id="rId19"/>
    <p:sldId id="871" r:id="rId20"/>
    <p:sldId id="968" r:id="rId21"/>
    <p:sldId id="9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1FF"/>
    <a:srgbClr val="F3C556"/>
    <a:srgbClr val="C0EBF6"/>
    <a:srgbClr val="E6E6E6"/>
    <a:srgbClr val="F26815"/>
    <a:srgbClr val="F3E962"/>
    <a:srgbClr val="3E3E3E"/>
    <a:srgbClr val="4D4D4D"/>
    <a:srgbClr val="F3F05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-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fld id="{9C38571E-1BA9-6F42-AB09-E2BD616A5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6B47D-7782-F046-A9C9-20E2580178D8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6B47D-7782-F046-A9C9-20E2580178D8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179B8-D42B-6047-9CC3-B784675115A4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5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9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cohen1/files/professional/talks/talks_spring2009/MiMeS_Paris/movies/zeus-movie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66700" y="457200"/>
            <a:ext cx="8610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4025" indent="-454025" algn="ctr" eaLnBrk="0" hangingPunct="0">
              <a:spcBef>
                <a:spcPts val="3600"/>
              </a:spcBef>
              <a:defRPr/>
            </a:pPr>
            <a:r>
              <a:rPr lang="en-US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A pair of O stars with hard X-rays in M17 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4100" y="22098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 </a:t>
            </a: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David Cohen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 descr="m17x800ign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4460835" cy="2971799"/>
          </a:xfrm>
          <a:prstGeom prst="rect">
            <a:avLst/>
          </a:prstGeom>
          <a:noFill/>
        </p:spPr>
      </p:pic>
      <p:pic>
        <p:nvPicPr>
          <p:cNvPr id="8" name="Picture 3" descr="cen1_chandra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29000"/>
            <a:ext cx="3429000" cy="2957513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 bwMode="auto">
          <a:xfrm rot="10800000" flipV="1">
            <a:off x="2667000" y="5105400"/>
            <a:ext cx="2514600" cy="838200"/>
          </a:xfrm>
          <a:prstGeom prst="straightConnector1">
            <a:avLst/>
          </a:prstGeom>
          <a:noFill/>
          <a:ln w="15875" cap="flat" cmpd="sng" algn="ctr">
            <a:solidFill>
              <a:srgbClr val="F3C55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162800" y="6324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E6E6E6"/>
                </a:solidFill>
              </a:rPr>
              <a:t>Chandra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320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6E6E6"/>
                </a:solidFill>
              </a:rPr>
              <a:t>optical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1270">
            <a:solidFill>
              <a:schemeClr val="hlink">
                <a:alpha val="49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Weakening the forbidden line and strengthening the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5184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ratio is thus a diagnostic of the local UV mean intensity…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7232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…and thus the distance of the x-ray emitting plasma from the photosphere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8382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CWB not near </a:t>
            </a:r>
            <a:r>
              <a:rPr lang="en-US" dirty="0" err="1" smtClean="0">
                <a:solidFill>
                  <a:srgbClr val="D2E1FF"/>
                </a:solidFill>
              </a:rPr>
              <a:t>periastron</a:t>
            </a:r>
            <a:r>
              <a:rPr lang="en-US" dirty="0" smtClean="0">
                <a:solidFill>
                  <a:srgbClr val="D2E1FF"/>
                </a:solidFill>
              </a:rPr>
              <a:t> should have a high </a:t>
            </a: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</a:t>
            </a:r>
            <a:endParaRPr lang="en-US" dirty="0" smtClean="0">
              <a:solidFill>
                <a:srgbClr val="D2E1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2209800"/>
            <a:ext cx="8229600" cy="3098800"/>
            <a:chOff x="457200" y="2209800"/>
            <a:chExt cx="8229600" cy="3098800"/>
          </a:xfrm>
        </p:grpSpPr>
        <p:pic>
          <p:nvPicPr>
            <p:cNvPr id="4" name="Picture 4" descr="cen1_spe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209800"/>
              <a:ext cx="8229600" cy="30988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590800" y="27548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74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8400" y="2743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400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5600" y="3059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886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739900"/>
            <a:ext cx="8280400" cy="337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57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X-ray light curve of CEN 1A: increase over ~1d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evidence </a:t>
            </a:r>
            <a:r>
              <a:rPr lang="en-US" dirty="0" smtClean="0">
                <a:solidFill>
                  <a:srgbClr val="D2E1FF"/>
                </a:solidFill>
              </a:rPr>
              <a:t>for colliding wind binary?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Another e</a:t>
            </a:r>
            <a:r>
              <a:rPr lang="en-US" dirty="0" smtClean="0">
                <a:solidFill>
                  <a:srgbClr val="D2E1FF"/>
                </a:solidFill>
              </a:rPr>
              <a:t>xample </a:t>
            </a:r>
            <a:r>
              <a:rPr lang="en-US" dirty="0" smtClean="0">
                <a:solidFill>
                  <a:srgbClr val="D2E1FF"/>
                </a:solidFill>
              </a:rPr>
              <a:t>of </a:t>
            </a:r>
            <a:r>
              <a:rPr lang="en-US" dirty="0" smtClean="0">
                <a:solidFill>
                  <a:srgbClr val="D2E1FF"/>
                </a:solidFill>
              </a:rPr>
              <a:t>the </a:t>
            </a: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diagnostic: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Ori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5a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temperature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simulation summary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1905000" y="3200400"/>
            <a:ext cx="152400" cy="1524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 flipV="1">
            <a:off x="1828800" y="3657600"/>
            <a:ext cx="228600" cy="762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181100" y="57150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Channeled collision is close to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head-on: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D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v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&gt; 1000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: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7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 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800600" y="5334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 smtClean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altLang="zh-TW" sz="1400" dirty="0" smtClean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1400" dirty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3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4038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Mg XI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3848100" y="3467100"/>
            <a:ext cx="838200" cy="1588"/>
          </a:xfrm>
          <a:prstGeom prst="straightConnector1">
            <a:avLst/>
          </a:prstGeom>
          <a:noFill/>
          <a:ln w="12700" cap="flat" cmpd="sng" algn="ctr">
            <a:solidFill>
              <a:srgbClr val="F3C55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200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 descr="mgxi_v650_umax9_blue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038600" cy="2870200"/>
          </a:xfrm>
          <a:noFill/>
          <a:ln>
            <a:miter lim="800000"/>
            <a:headEnd/>
            <a:tailEnd/>
          </a:ln>
        </p:spPr>
      </p:pic>
      <p:pic>
        <p:nvPicPr>
          <p:cNvPr id="141316" name="Picture 4" descr="mgxi_v650_umax66_bluesqua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038600" cy="2871788"/>
          </a:xfrm>
          <a:noFill/>
          <a:ln>
            <a:miter lim="800000"/>
            <a:headEnd/>
            <a:tailEnd/>
          </a:ln>
        </p:spPr>
      </p:pic>
      <p:sp>
        <p:nvSpPr>
          <p:cNvPr id="284677" name="Line 5"/>
          <p:cNvSpPr>
            <a:spLocks noChangeShapeType="1"/>
          </p:cNvSpPr>
          <p:nvPr/>
        </p:nvSpPr>
        <p:spPr bwMode="auto">
          <a:xfrm flipH="1">
            <a:off x="1600200" y="2895600"/>
            <a:ext cx="152400" cy="20574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</a:rPr>
              <a:t>=1.2 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*</a:t>
            </a:r>
            <a:endParaRPr lang="en-US" baseline="-25000">
              <a:solidFill>
                <a:srgbClr val="F26815"/>
              </a:solidFill>
              <a:effectLst/>
            </a:endParaRPr>
          </a:p>
        </p:txBody>
      </p:sp>
      <p:pic>
        <p:nvPicPr>
          <p:cNvPr id="141319" name="Picture 7" descr="mgxi_v650_umax3_bluesqu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657600"/>
            <a:ext cx="4038600" cy="2870200"/>
          </a:xfrm>
          <a:noFill/>
          <a:ln>
            <a:miter lim="800000"/>
            <a:headEnd/>
            <a:tailEnd/>
          </a:ln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10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=4.0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0104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=2.1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H="1">
            <a:off x="3200400" y="4191000"/>
            <a:ext cx="1600200" cy="7620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>
            <a:off x="2133600" y="2971800"/>
            <a:ext cx="2590800" cy="19812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17x800ign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460835" cy="2971799"/>
          </a:xfrm>
          <a:prstGeom prst="rect">
            <a:avLst/>
          </a:prstGeom>
          <a:noFill/>
        </p:spPr>
      </p:pic>
      <p:pic>
        <p:nvPicPr>
          <p:cNvPr id="8" name="Picture 3" descr="cen1_chandra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900487"/>
            <a:ext cx="3429000" cy="29575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43800" y="403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E6E6E6"/>
                </a:solidFill>
              </a:rPr>
              <a:t>2MASS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6200" y="3505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6E6E6"/>
                </a:solidFill>
              </a:rPr>
              <a:t>optical</a:t>
            </a:r>
          </a:p>
        </p:txBody>
      </p:sp>
      <p:pic>
        <p:nvPicPr>
          <p:cNvPr id="9" name="Picture 8" descr="m17_2mass_cr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834" y="0"/>
            <a:ext cx="4528166" cy="412278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4343400" y="3429000"/>
            <a:ext cx="3048000" cy="2057400"/>
          </a:xfrm>
          <a:prstGeom prst="straightConnector1">
            <a:avLst/>
          </a:prstGeom>
          <a:noFill/>
          <a:ln w="15875" cap="flat" cmpd="sng" algn="ctr">
            <a:solidFill>
              <a:srgbClr val="F3C55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eus-movie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5900" y="457200"/>
            <a:ext cx="61722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-76200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2E1FF"/>
                </a:solidFill>
              </a:rPr>
              <a:t>Dynamical models (ud-Doula; Townsend): color scale shows emission measure in different temperature regimes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65048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D2E1FF"/>
                </a:solidFill>
                <a:latin typeface="Helvetica"/>
                <a:cs typeface="Helvetica"/>
              </a:rPr>
              <a:t>astro.swarthmore.edu/~cohen/presentations/MiMeS2/</a:t>
            </a:r>
            <a:r>
              <a:rPr lang="en-US" sz="1200" dirty="0" smtClean="0">
                <a:solidFill>
                  <a:srgbClr val="D2E1FF"/>
                </a:solidFill>
                <a:latin typeface="Helvetica"/>
                <a:ea typeface="Lucida Grande"/>
                <a:cs typeface="Helvetica"/>
              </a:rPr>
              <a:t>zeus-movie.avi</a:t>
            </a:r>
            <a:endParaRPr lang="en-US" sz="1200" dirty="0" smtClean="0">
              <a:solidFill>
                <a:srgbClr val="D2E1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D2E1FF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1" name="Picture 3" descr="cen1_chandra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00487"/>
            <a:ext cx="3429000" cy="2957513"/>
          </a:xfrm>
          <a:prstGeom prst="rect">
            <a:avLst/>
          </a:prstGeom>
          <a:noFill/>
        </p:spPr>
      </p:pic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4572000" y="4114800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CEN1AB - </a:t>
            </a:r>
            <a:r>
              <a:rPr lang="en-US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Kleinmann’s</a:t>
            </a: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Anonymous Star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is an O4+O4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binary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 – with 1.8” separation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(2000 AU) –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indications that each component might be binary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6" descr="CEN1acis_spe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76" y="152400"/>
            <a:ext cx="8419047" cy="35809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 flipH="1" flipV="1">
            <a:off x="1219200" y="3657600"/>
            <a:ext cx="2286000" cy="152400"/>
          </a:xfrm>
          <a:prstGeom prst="straightConnector1">
            <a:avLst/>
          </a:prstGeom>
          <a:noFill/>
          <a:ln w="15875" cap="flat" cmpd="sng" algn="ctr">
            <a:solidFill>
              <a:srgbClr val="F3C55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2590800"/>
            <a:ext cx="3657600" cy="2590800"/>
          </a:xfrm>
          <a:prstGeom prst="straightConnector1">
            <a:avLst/>
          </a:prstGeom>
          <a:noFill/>
          <a:ln w="15875" cap="flat" cmpd="sng" algn="ctr">
            <a:solidFill>
              <a:srgbClr val="F3C55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2" name="Picture 4" descr="cen1_sp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8229600" cy="3098800"/>
          </a:xfrm>
          <a:prstGeom prst="rect">
            <a:avLst/>
          </a:prstGeom>
          <a:noFill/>
        </p:spPr>
      </p:pic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1219200" y="34290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imulated </a:t>
            </a:r>
            <a:r>
              <a:rPr lang="en-US" i="1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Chandra</a:t>
            </a:r>
            <a:r>
              <a:rPr lang="en-US" i="1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grating 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spectrum</a:t>
            </a:r>
            <a:endParaRPr lang="en-US" dirty="0">
              <a:solidFill>
                <a:srgbClr val="F3C55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156537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-112" charset="0"/>
              <a:buAutoNum type="arabicPeriod"/>
            </a:pP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 </a:t>
            </a:r>
            <a:r>
              <a:rPr lang="en-US" i="1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ratios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location of the X-ray emitting plasma</a:t>
            </a:r>
          </a:p>
          <a:p>
            <a:pPr marL="457200" indent="-457200">
              <a:spcBef>
                <a:spcPct val="50000"/>
              </a:spcBef>
              <a:buFont typeface="Arial" pitchFamily="-112" charset="0"/>
              <a:buAutoNum type="arabicPeriod"/>
            </a:pP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 </a:t>
            </a:r>
            <a:r>
              <a:rPr lang="en-US" i="1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widths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the plasma kinematics</a:t>
            </a:r>
            <a:endParaRPr lang="en-US" dirty="0">
              <a:solidFill>
                <a:srgbClr val="F3C55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817" y="1295400"/>
            <a:ext cx="6898366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i="1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Chandra</a:t>
            </a:r>
            <a:r>
              <a:rPr lang="en-US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X-ray 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Observatory started taking the data yesterday</a:t>
            </a:r>
            <a:endParaRPr lang="en-US" dirty="0">
              <a:solidFill>
                <a:srgbClr val="F3C55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104900" y="533400"/>
            <a:ext cx="6934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species’ forbidden-to-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 ratios –  </a:t>
            </a:r>
            <a:r>
              <a:rPr lang="en-US" altLang="zh-TW" i="1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or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z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(x+y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– provide information about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location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of the hot plasma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2209800"/>
            <a:ext cx="8229600" cy="3098800"/>
            <a:chOff x="457200" y="2209800"/>
            <a:chExt cx="8229600" cy="3098800"/>
          </a:xfrm>
        </p:grpSpPr>
        <p:pic>
          <p:nvPicPr>
            <p:cNvPr id="3" name="Picture 4" descr="cen1_spe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209800"/>
              <a:ext cx="8229600" cy="30988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0800" y="27548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48400" y="2743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400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3059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8600" y="3886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87638" y="27432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572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131088" name="AutoShape 16"/>
          <p:cNvSpPr>
            <a:spLocks/>
          </p:cNvSpPr>
          <p:nvPr/>
        </p:nvSpPr>
        <p:spPr bwMode="auto">
          <a:xfrm>
            <a:off x="1524000" y="30480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89" name="AutoShape 17"/>
          <p:cNvSpPr>
            <a:spLocks/>
          </p:cNvSpPr>
          <p:nvPr/>
        </p:nvSpPr>
        <p:spPr bwMode="auto">
          <a:xfrm>
            <a:off x="2057400" y="2438400"/>
            <a:ext cx="304800" cy="4572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10-20 eV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1-2 keV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71500" y="457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ions (e.g. O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Ne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+8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Mg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+10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Si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+12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+14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– schematic energy level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Ultraviolet light from the star’s photosphere drives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photoexcitation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out of the 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S level 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D2E1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42978</TotalTime>
  <Words>537</Words>
  <Application>Microsoft PowerPoint</Application>
  <PresentationFormat>On-screen Show (4:3)</PresentationFormat>
  <Paragraphs>102</Paragraphs>
  <Slides>21</Slides>
  <Notes>21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</cp:lastModifiedBy>
  <cp:revision>607</cp:revision>
  <dcterms:created xsi:type="dcterms:W3CDTF">2009-06-01T05:30:06Z</dcterms:created>
  <dcterms:modified xsi:type="dcterms:W3CDTF">2009-06-01T05:41:55Z</dcterms:modified>
</cp:coreProperties>
</file>