
<file path=[Content_Types].xml><?xml version="1.0" encoding="utf-8"?>
<Types xmlns="http://schemas.openxmlformats.org/package/2006/content-types">
  <Override PartName="/ppt/notesSlides/notesSlide5.xml" ContentType="application/vnd.openxmlformats-officedocument.presentationml.notesSlide+xml"/>
  <Override PartName="/ppt/slideLayouts/slideLayout1.xml" ContentType="application/vnd.openxmlformats-officedocument.presentationml.slideLayout+xml"/>
  <Default Extension="png" ContentType="image/png"/>
  <Default Extension="rels" ContentType="application/vnd.openxmlformats-package.relationships+xml"/>
  <Default Extension="jpeg" ContentType="image/jpeg"/>
  <Default Extension="xml" ContentType="application/xml"/>
  <Override PartName="/ppt/slides/slide9.xml" ContentType="application/vnd.openxmlformats-officedocument.presentationml.slide+xml"/>
  <Override PartName="/ppt/notesSlides/notesSlide3.xml" ContentType="application/vnd.openxmlformats-officedocument.presentationml.notesSlide+xml"/>
  <Override PartName="/ppt/notesSlides/notesSlide10.xml" ContentType="application/vnd.openxmlformats-officedocument.presentationml.notesSlide+xml"/>
  <Override PartName="/ppt/tableStyles.xml" ContentType="application/vnd.openxmlformats-officedocument.presentationml.tableStyles+xml"/>
  <Override PartName="/ppt/slideLayouts/slideLayout8.xml" ContentType="application/vnd.openxmlformats-officedocument.presentationml.slideLayout+xml"/>
  <Override PartName="/ppt/slides/slide7.xml" ContentType="application/vnd.openxmlformats-officedocument.presentationml.slide+xml"/>
  <Override PartName="/ppt/notesSlides/notesSlide1.xml" ContentType="application/vnd.openxmlformats-officedocument.presentationml.notesSlide+xml"/>
  <Override PartName="/ppt/notesSlides/notesSlide8.xml" ContentType="application/vnd.openxmlformats-officedocument.presentationml.notesSlide+xml"/>
  <Override PartName="/ppt/slideLayouts/slideLayout6.xml" ContentType="application/vnd.openxmlformats-officedocument.presentationml.slideLayout+xml"/>
  <Override PartName="/ppt/slides/slide5.xml" ContentType="application/vnd.openxmlformats-officedocument.presentationml.slide+xml"/>
  <Override PartName="/ppt/theme/theme2.xml" ContentType="application/vnd.openxmlformats-officedocument.theme+xml"/>
  <Override PartName="/ppt/slideMasters/slideMaster1.xml" ContentType="application/vnd.openxmlformats-officedocument.presentationml.slideMaster+xml"/>
  <Override PartName="/ppt/slideLayouts/slideLayout4.xml" ContentType="application/vnd.openxmlformats-officedocument.presentationml.slideLayout+xml"/>
  <Override PartName="/ppt/slides/slide3.xml" ContentType="application/vnd.openxmlformats-officedocument.presentationml.slide+xml"/>
  <Override PartName="/ppt/slideLayouts/slideLayout10.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ppt/notesSlides/notesSlide6.xml" ContentType="application/vnd.openxmlformats-officedocument.presentationml.notesSlide+xml"/>
  <Override PartName="/ppt/slideLayouts/slideLayout2.xml" ContentType="application/vnd.openxmlformats-officedocument.presentationml.slideLayout+xml"/>
  <Override PartName="/ppt/slides/slide1.xml" ContentType="application/vnd.openxmlformats-officedocument.presentationml.slide+xml"/>
  <Default Extension="bin" ContentType="application/vnd.openxmlformats-officedocument.presentationml.printerSettings"/>
  <Override PartName="/ppt/notesSlides/notesSlide4.xml" ContentType="application/vnd.openxmlformats-officedocument.presentationml.notesSlide+xml"/>
  <Override PartName="/ppt/slides/slide10.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s/slide8.xml" ContentType="application/vnd.openxmlformats-officedocument.presentationml.slide+xml"/>
  <Override PartName="/ppt/presentation.xml" ContentType="application/vnd.openxmlformats-officedocument.presentationml.presentation.main+xml"/>
  <Override PartName="/ppt/notesSlides/notesSlide2.xml" ContentType="application/vnd.openxmlformats-officedocument.presentationml.notesSlide+xml"/>
  <Override PartName="/ppt/notesSlides/notesSlide9.xml" ContentType="application/vnd.openxmlformats-officedocument.presentationml.notesSlide+xml"/>
  <Override PartName="/ppt/slideLayouts/slideLayout7.xml" ContentType="application/vnd.openxmlformats-officedocument.presentationml.slideLayout+xml"/>
  <Override PartName="/ppt/slides/slide6.xml" ContentType="application/vnd.openxmlformats-officedocument.presentationml.slide+xml"/>
  <Override PartName="/ppt/notesMasters/notesMaster1.xml" ContentType="application/vnd.openxmlformats-officedocument.presentationml.notesMaster+xml"/>
  <Default Extension="gif" ContentType="image/gif"/>
  <Override PartName="/ppt/slideLayouts/slideLayout5.xml" ContentType="application/vnd.openxmlformats-officedocument.presentationml.slideLayout+xml"/>
  <Override PartName="/ppt/slides/slide4.xml" ContentType="application/vnd.openxmlformats-officedocument.presentationml.slide+xml"/>
  <Override PartName="/ppt/slideLayouts/slideLayout11.xml" ContentType="application/vnd.openxmlformats-officedocument.presentationml.slideLayout+xml"/>
  <Override PartName="/ppt/theme/theme1.xml" ContentType="application/vnd.openxmlformats-officedocument.theme+xml"/>
  <Override PartName="/ppt/presProps.xml" ContentType="application/vnd.openxmlformats-officedocument.presentationml.presProps+xml"/>
  <Override PartName="/ppt/notesSlides/notesSlide7.xml" ContentType="application/vnd.openxmlformats-officedocument.presentationml.notesSlide+xml"/>
  <Override PartName="/ppt/slideLayouts/slideLayout3.xml" ContentType="application/vnd.openxmlformats-officedocument.presentationml.slideLayout+xml"/>
  <Override PartName="/ppt/slides/slide2.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684" r:id="rId1"/>
  </p:sldMasterIdLst>
  <p:notesMasterIdLst>
    <p:notesMasterId r:id="rId12"/>
  </p:notesMasterIdLst>
  <p:sldIdLst>
    <p:sldId id="256" r:id="rId2"/>
    <p:sldId id="257" r:id="rId3"/>
    <p:sldId id="258" r:id="rId4"/>
    <p:sldId id="259" r:id="rId5"/>
    <p:sldId id="261" r:id="rId6"/>
    <p:sldId id="260" r:id="rId7"/>
    <p:sldId id="262" r:id="rId8"/>
    <p:sldId id="263" r:id="rId9"/>
    <p:sldId id="264" r:id="rId10"/>
    <p:sldId id="265" r:id="rId1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p:restoredLeft sz="15620"/>
    <p:restoredTop sz="71584" autoAdjust="0"/>
  </p:normalViewPr>
  <p:slideViewPr>
    <p:cSldViewPr snapToGrid="0" snapToObjects="1">
      <p:cViewPr varScale="1">
        <p:scale>
          <a:sx n="56" d="100"/>
          <a:sy n="56" d="100"/>
        </p:scale>
        <p:origin x="-1856" y="-11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11" Type="http://schemas.openxmlformats.org/officeDocument/2006/relationships/slide" Target="slides/slide10.xml"/><Relationship Id="rId12" Type="http://schemas.openxmlformats.org/officeDocument/2006/relationships/notesMaster" Target="notesMasters/notesMaster1.xml"/><Relationship Id="rId13" Type="http://schemas.openxmlformats.org/officeDocument/2006/relationships/printerSettings" Target="printerSettings/printerSettings1.bin"/><Relationship Id="rId14" Type="http://schemas.openxmlformats.org/officeDocument/2006/relationships/presProps" Target="presProps.xml"/><Relationship Id="rId15" Type="http://schemas.openxmlformats.org/officeDocument/2006/relationships/viewProps" Target="viewProps.xml"/><Relationship Id="rId16" Type="http://schemas.openxmlformats.org/officeDocument/2006/relationships/theme" Target="theme/theme1.xml"/><Relationship Id="rId17"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653EA71-A4A0-3E4A-8350-8A8A07F78ACF}" type="datetimeFigureOut">
              <a:rPr lang="en-US" smtClean="0"/>
              <a:pPr/>
              <a:t>8/5/10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488F497-B8E2-794D-836A-268EB12D2B95}"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hi</a:t>
            </a:r>
            <a:r>
              <a:rPr lang="en-US" sz="1200" kern="1200" dirty="0" smtClean="0">
                <a:solidFill>
                  <a:schemeClr val="tx1"/>
                </a:solidFill>
                <a:latin typeface="+mn-lt"/>
                <a:ea typeface="+mn-ea"/>
                <a:cs typeface="+mn-cs"/>
              </a:rPr>
              <a:t>!</a:t>
            </a:r>
            <a:r>
              <a:rPr lang="en-US" sz="1200" kern="1200" baseline="0" dirty="0" smtClean="0">
                <a:solidFill>
                  <a:schemeClr val="tx1"/>
                </a:solidFill>
                <a:latin typeface="+mn-lt"/>
                <a:ea typeface="+mn-ea"/>
                <a:cs typeface="+mn-cs"/>
              </a:rPr>
              <a:t> I’m </a:t>
            </a:r>
            <a:r>
              <a:rPr lang="en-US" sz="1200" kern="1200" baseline="0" dirty="0" err="1" smtClean="0">
                <a:solidFill>
                  <a:schemeClr val="tx1"/>
                </a:solidFill>
                <a:latin typeface="+mn-lt"/>
                <a:ea typeface="+mn-ea"/>
                <a:cs typeface="+mn-cs"/>
              </a:rPr>
              <a:t>tzitlaly</a:t>
            </a:r>
            <a:r>
              <a:rPr lang="en-US" sz="1200" kern="1200" baseline="0" dirty="0" smtClean="0">
                <a:solidFill>
                  <a:schemeClr val="tx1"/>
                </a:solidFill>
                <a:latin typeface="+mn-lt"/>
                <a:ea typeface="+mn-ea"/>
                <a:cs typeface="+mn-cs"/>
              </a:rPr>
              <a:t> </a:t>
            </a:r>
            <a:r>
              <a:rPr lang="en-US" sz="1200" kern="1200" baseline="0" dirty="0" err="1" smtClean="0">
                <a:solidFill>
                  <a:schemeClr val="tx1"/>
                </a:solidFill>
                <a:latin typeface="+mn-lt"/>
                <a:ea typeface="+mn-ea"/>
                <a:cs typeface="+mn-cs"/>
              </a:rPr>
              <a:t>barajas</a:t>
            </a:r>
            <a:r>
              <a:rPr lang="en-US" sz="1200" kern="1200" baseline="0" dirty="0" smtClean="0">
                <a:solidFill>
                  <a:schemeClr val="tx1"/>
                </a:solidFill>
                <a:latin typeface="+mn-lt"/>
                <a:ea typeface="+mn-ea"/>
                <a:cs typeface="+mn-cs"/>
              </a:rPr>
              <a:t>, and today I’m here to talk to you about my research observing massive magnetic stars at </a:t>
            </a:r>
            <a:r>
              <a:rPr lang="en-US" sz="1200" kern="1200" baseline="0" dirty="0" err="1" smtClean="0">
                <a:solidFill>
                  <a:schemeClr val="tx1"/>
                </a:solidFill>
                <a:latin typeface="+mn-lt"/>
                <a:ea typeface="+mn-ea"/>
                <a:cs typeface="+mn-cs"/>
              </a:rPr>
              <a:t>swarthmore</a:t>
            </a:r>
            <a:r>
              <a:rPr lang="en-US" sz="1200" kern="1200" baseline="0" dirty="0" smtClean="0">
                <a:solidFill>
                  <a:schemeClr val="tx1"/>
                </a:solidFill>
                <a:latin typeface="+mn-lt"/>
                <a:ea typeface="+mn-ea"/>
                <a:cs typeface="+mn-cs"/>
              </a:rPr>
              <a:t> this summer…</a:t>
            </a:r>
            <a:endParaRPr lang="en-US" sz="1200" kern="120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D488F497-B8E2-794D-836A-268EB12D2B95}"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Side notes:</a:t>
            </a:r>
          </a:p>
          <a:p>
            <a:pPr>
              <a:buFontTx/>
              <a:buChar char="-"/>
            </a:pPr>
            <a:r>
              <a:rPr lang="en-US" dirty="0" err="1" smtClean="0"/>
              <a:t>Ubvri</a:t>
            </a:r>
            <a:r>
              <a:rPr lang="en-US" dirty="0" smtClean="0"/>
              <a:t> filters, short exposures because object is bright</a:t>
            </a:r>
            <a:r>
              <a:rPr lang="en-US" baseline="0" dirty="0" smtClean="0"/>
              <a:t> (6.4mag)</a:t>
            </a:r>
          </a:p>
          <a:p>
            <a:pPr>
              <a:buFontTx/>
              <a:buChar char="-"/>
            </a:pPr>
            <a:r>
              <a:rPr lang="en-US" baseline="0" dirty="0" smtClean="0"/>
              <a:t>Checked for variability in comparison stars</a:t>
            </a:r>
          </a:p>
          <a:p>
            <a:pPr>
              <a:buFontTx/>
              <a:buChar char="-"/>
            </a:pPr>
            <a:r>
              <a:rPr lang="en-US" baseline="0" dirty="0" smtClean="0"/>
              <a:t>- used more comparison stars, weighted average of magnitudes didn’t change </a:t>
            </a:r>
            <a:r>
              <a:rPr lang="en-US" baseline="0" dirty="0" err="1" smtClean="0"/>
              <a:t>lc</a:t>
            </a:r>
            <a:r>
              <a:rPr lang="en-US" baseline="0" dirty="0" smtClean="0"/>
              <a:t>, but gave better estimates of error [images of </a:t>
            </a:r>
            <a:r>
              <a:rPr lang="en-US" baseline="0" dirty="0" err="1" smtClean="0"/>
              <a:t>before&amp;after</a:t>
            </a:r>
            <a:r>
              <a:rPr lang="en-US" baseline="0" dirty="0" smtClean="0"/>
              <a:t> </a:t>
            </a:r>
            <a:r>
              <a:rPr lang="en-US" baseline="0" dirty="0" err="1" smtClean="0"/>
              <a:t>lightcurves</a:t>
            </a:r>
            <a:r>
              <a:rPr lang="en-US" baseline="0" dirty="0" smtClean="0"/>
              <a:t>]</a:t>
            </a:r>
          </a:p>
          <a:p>
            <a:pPr>
              <a:buFontTx/>
              <a:buChar char="-"/>
            </a:pPr>
            <a:r>
              <a:rPr lang="en-US" baseline="0" dirty="0" smtClean="0"/>
              <a:t>Phased data, period, results… [display final </a:t>
            </a:r>
            <a:r>
              <a:rPr lang="en-US" baseline="0" dirty="0" err="1" smtClean="0"/>
              <a:t>lightcurve</a:t>
            </a:r>
            <a:r>
              <a:rPr lang="en-US" baseline="0" dirty="0" smtClean="0"/>
              <a:t>]</a:t>
            </a:r>
          </a:p>
          <a:p>
            <a:pPr>
              <a:buFontTx/>
              <a:buChar char="-"/>
            </a:pPr>
            <a:r>
              <a:rPr lang="en-US" baseline="0" dirty="0" smtClean="0"/>
              <a:t>Comparable </a:t>
            </a:r>
            <a:r>
              <a:rPr lang="en-US" baseline="0" dirty="0" err="1" smtClean="0"/>
              <a:t>lightcurves</a:t>
            </a:r>
            <a:r>
              <a:rPr lang="en-US" baseline="0" dirty="0" smtClean="0"/>
              <a:t> from models show most likely </a:t>
            </a:r>
            <a:r>
              <a:rPr lang="en-US" baseline="0" dirty="0" err="1" smtClean="0"/>
              <a:t>i</a:t>
            </a:r>
            <a:r>
              <a:rPr lang="en-US" baseline="0" dirty="0" smtClean="0"/>
              <a:t>=, </a:t>
            </a:r>
            <a:r>
              <a:rPr lang="en-US" baseline="0" dirty="0" err="1" smtClean="0"/>
              <a:t>b</a:t>
            </a:r>
            <a:r>
              <a:rPr lang="en-US" baseline="0" dirty="0" smtClean="0"/>
              <a:t>= (very preliminary results) </a:t>
            </a:r>
          </a:p>
        </p:txBody>
      </p:sp>
      <p:sp>
        <p:nvSpPr>
          <p:cNvPr id="4" name="Slide Number Placeholder 3"/>
          <p:cNvSpPr>
            <a:spLocks noGrp="1"/>
          </p:cNvSpPr>
          <p:nvPr>
            <p:ph type="sldNum" sz="quarter" idx="10"/>
          </p:nvPr>
        </p:nvSpPr>
        <p:spPr/>
        <p:txBody>
          <a:bodyPr/>
          <a:lstStyle/>
          <a:p>
            <a:fld id="{D488F497-B8E2-794D-836A-268EB12D2B95}" type="slidenum">
              <a:rPr lang="en-US" smtClean="0"/>
              <a:pPr/>
              <a:t>10</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a:t>
            </a:r>
            <a:r>
              <a:rPr lang="en-US" baseline="0" dirty="0" smtClean="0"/>
              <a:t> summer I had the opportunity to work at the peter van de </a:t>
            </a:r>
            <a:r>
              <a:rPr lang="en-US" baseline="0" dirty="0" err="1" smtClean="0"/>
              <a:t>kamp</a:t>
            </a:r>
            <a:r>
              <a:rPr lang="en-US" baseline="0" dirty="0" smtClean="0"/>
              <a:t> observatory at </a:t>
            </a:r>
            <a:r>
              <a:rPr lang="en-US" baseline="0" dirty="0" err="1" smtClean="0"/>
              <a:t>swarthmore</a:t>
            </a:r>
            <a:r>
              <a:rPr lang="en-US" baseline="0" dirty="0" smtClean="0"/>
              <a:t> college. It is located on the roof of the science center, at </a:t>
            </a:r>
            <a:r>
              <a:rPr lang="en-US" baseline="0" dirty="0" smtClean="0"/>
              <a:t>[39 54 08; 75 21 04] </a:t>
            </a:r>
            <a:r>
              <a:rPr lang="en-US" baseline="0" dirty="0" smtClean="0"/>
              <a:t>and at an altitude of 66m. As I discovered over the summer, Pennsylvania tends to be pretty humid over the summer, averaging about 70% humidity throughout the year. This means that on clear nights (~ 20%) our seeing averages about</a:t>
            </a:r>
            <a:r>
              <a:rPr lang="en-US" baseline="0" dirty="0" smtClean="0"/>
              <a:t> 3-5 </a:t>
            </a:r>
            <a:r>
              <a:rPr lang="en-US" baseline="0" dirty="0" err="1" smtClean="0"/>
              <a:t>arcsecs</a:t>
            </a:r>
            <a:endParaRPr lang="en-US" dirty="0"/>
          </a:p>
        </p:txBody>
      </p:sp>
      <p:sp>
        <p:nvSpPr>
          <p:cNvPr id="4" name="Slide Number Placeholder 3"/>
          <p:cNvSpPr>
            <a:spLocks noGrp="1"/>
          </p:cNvSpPr>
          <p:nvPr>
            <p:ph type="sldNum" sz="quarter" idx="10"/>
          </p:nvPr>
        </p:nvSpPr>
        <p:spPr/>
        <p:txBody>
          <a:bodyPr/>
          <a:lstStyle/>
          <a:p>
            <a:fld id="{D488F497-B8E2-794D-836A-268EB12D2B95}" type="slidenum">
              <a:rPr lang="en-US" smtClean="0"/>
              <a:pPr/>
              <a:t>2</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Luckily </a:t>
            </a:r>
            <a:r>
              <a:rPr lang="en-US" baseline="0" dirty="0" smtClean="0"/>
              <a:t>for us, we have an awesome telescope. It is an </a:t>
            </a:r>
            <a:r>
              <a:rPr lang="en-US" baseline="0" dirty="0" smtClean="0"/>
              <a:t>0.6m f/7.8 </a:t>
            </a:r>
            <a:r>
              <a:rPr lang="en-US" baseline="0" dirty="0" err="1" smtClean="0"/>
              <a:t>ritchey-chretien</a:t>
            </a:r>
            <a:r>
              <a:rPr lang="en-US" baseline="0" dirty="0" smtClean="0"/>
              <a:t> telescope (on</a:t>
            </a:r>
            <a:r>
              <a:rPr lang="en-US" baseline="0" dirty="0" smtClean="0"/>
              <a:t> a </a:t>
            </a:r>
            <a:r>
              <a:rPr lang="en-US" baseline="0" dirty="0" err="1" smtClean="0"/>
              <a:t>german</a:t>
            </a:r>
            <a:r>
              <a:rPr lang="en-US" baseline="0" dirty="0" smtClean="0"/>
              <a:t> equatorial Paramount ME mount) </a:t>
            </a:r>
            <a:r>
              <a:rPr lang="en-US" baseline="0" dirty="0" smtClean="0"/>
              <a:t>from RC optical systems. The </a:t>
            </a:r>
            <a:r>
              <a:rPr lang="en-US" baseline="0" dirty="0" err="1" smtClean="0"/>
              <a:t>ritchey</a:t>
            </a:r>
            <a:r>
              <a:rPr lang="en-US" baseline="0" dirty="0" smtClean="0"/>
              <a:t> </a:t>
            </a:r>
            <a:r>
              <a:rPr lang="en-US" baseline="0" dirty="0" err="1" smtClean="0"/>
              <a:t>chretien</a:t>
            </a:r>
            <a:r>
              <a:rPr lang="en-US" baseline="0" dirty="0" smtClean="0"/>
              <a:t> design means that both the primary and secondary mirrors are hyperbolic, which results in a larger </a:t>
            </a:r>
            <a:r>
              <a:rPr lang="en-US" baseline="0" dirty="0" err="1" smtClean="0"/>
              <a:t>fov</a:t>
            </a:r>
            <a:r>
              <a:rPr lang="en-US" baseline="0" dirty="0" smtClean="0"/>
              <a:t> than on comparable telescopes. Paired with the electronically cooled 4k Apogee </a:t>
            </a:r>
            <a:r>
              <a:rPr lang="en-US" baseline="0" dirty="0" smtClean="0"/>
              <a:t>camera that has an SNR of about </a:t>
            </a:r>
            <a:r>
              <a:rPr lang="en-US" baseline="0" dirty="0" err="1" smtClean="0"/>
              <a:t>laksdj</a:t>
            </a:r>
            <a:r>
              <a:rPr lang="en-US" baseline="0" dirty="0" smtClean="0"/>
              <a:t>, </a:t>
            </a:r>
            <a:r>
              <a:rPr lang="en-US" baseline="0" dirty="0" smtClean="0"/>
              <a:t>our field of view is about 27 </a:t>
            </a:r>
            <a:r>
              <a:rPr lang="en-US" baseline="0" dirty="0" err="1" smtClean="0"/>
              <a:t>arcminutes</a:t>
            </a:r>
            <a:r>
              <a:rPr lang="en-US" baseline="0" dirty="0" smtClean="0"/>
              <a:t>, or 0.45 degrees. On a clear night, this means that we can see stars as dim as </a:t>
            </a:r>
            <a:r>
              <a:rPr lang="en-US" baseline="0" dirty="0" err="1" smtClean="0"/>
              <a:t>lkasjdf</a:t>
            </a:r>
            <a:r>
              <a:rPr lang="en-US" baseline="0" dirty="0" smtClean="0"/>
              <a:t> </a:t>
            </a:r>
            <a:r>
              <a:rPr lang="en-US" baseline="0" dirty="0" smtClean="0"/>
              <a:t>magnitude. Our typical targets are usually between 5</a:t>
            </a:r>
            <a:r>
              <a:rPr lang="en-US" baseline="30000" dirty="0" smtClean="0"/>
              <a:t>th</a:t>
            </a:r>
            <a:r>
              <a:rPr lang="en-US" baseline="0" dirty="0" smtClean="0"/>
              <a:t> and 10</a:t>
            </a:r>
            <a:r>
              <a:rPr lang="en-US" baseline="30000" dirty="0" smtClean="0"/>
              <a:t>th</a:t>
            </a:r>
            <a:r>
              <a:rPr lang="en-US" baseline="0" dirty="0" smtClean="0"/>
              <a:t> magnitude.</a:t>
            </a:r>
          </a:p>
          <a:p>
            <a:endParaRPr lang="en-US" baseline="0" dirty="0" smtClean="0"/>
          </a:p>
          <a:p>
            <a:r>
              <a:rPr lang="en-US" baseline="0" dirty="0" smtClean="0"/>
              <a:t>This summer, Swarthmore also received a brand new </a:t>
            </a:r>
            <a:r>
              <a:rPr lang="en-US" baseline="0" dirty="0" err="1" smtClean="0"/>
              <a:t>eShel</a:t>
            </a:r>
            <a:r>
              <a:rPr lang="en-US" baseline="0" dirty="0" smtClean="0"/>
              <a:t> spectrograph that is used with an  </a:t>
            </a:r>
            <a:r>
              <a:rPr lang="en-US" sz="1200" kern="1200" dirty="0" smtClean="0">
                <a:solidFill>
                  <a:schemeClr val="tx1"/>
                </a:solidFill>
                <a:latin typeface="+mn-lt"/>
                <a:ea typeface="+mn-ea"/>
                <a:cs typeface="+mn-cs"/>
              </a:rPr>
              <a:t>SBIG ST10XME 16-bit camera</a:t>
            </a:r>
            <a:r>
              <a:rPr lang="en-US" baseline="0" dirty="0" smtClean="0"/>
              <a:t>, which we spent a fair amount of time installing and calibrating* and  </a:t>
            </a:r>
            <a:r>
              <a:rPr lang="en-US" baseline="0" dirty="0" smtClean="0"/>
              <a:t>covers the wavelength region from 4275 to 7115 </a:t>
            </a:r>
            <a:r>
              <a:rPr lang="en-US" baseline="0" dirty="0" smtClean="0"/>
              <a:t>angstroms with pretty high resolution. Though we were not able to calibrate, will be useful for future study of stars.</a:t>
            </a:r>
          </a:p>
          <a:p>
            <a:endParaRPr lang="en-US" baseline="0" dirty="0" smtClean="0"/>
          </a:p>
          <a:p>
            <a:r>
              <a:rPr lang="en-US" baseline="0" dirty="0" smtClean="0"/>
              <a:t>Side notes:</a:t>
            </a:r>
          </a:p>
          <a:p>
            <a:r>
              <a:rPr lang="en-US" baseline="0" dirty="0" smtClean="0"/>
              <a:t>What is accumulation over time/</a:t>
            </a:r>
            <a:r>
              <a:rPr lang="en-US" baseline="0" dirty="0" smtClean="0"/>
              <a:t>dark, why don’t we take any?</a:t>
            </a:r>
          </a:p>
          <a:p>
            <a:r>
              <a:rPr lang="en-US" baseline="0" dirty="0" smtClean="0"/>
              <a:t>Electronically cooled camera, what is our SNR?</a:t>
            </a:r>
          </a:p>
          <a:p>
            <a:r>
              <a:rPr lang="en-US" baseline="0" dirty="0" smtClean="0"/>
              <a:t>How do we characterize resolution on spectra?</a:t>
            </a:r>
          </a:p>
          <a:p>
            <a:endParaRPr lang="en-US" baseline="0" dirty="0" smtClean="0"/>
          </a:p>
          <a:p>
            <a:r>
              <a:rPr lang="en-US" baseline="0" dirty="0" smtClean="0"/>
              <a:t>What are </a:t>
            </a:r>
            <a:r>
              <a:rPr lang="en-US" baseline="0" dirty="0" err="1" smtClean="0"/>
              <a:t>mag</a:t>
            </a:r>
            <a:r>
              <a:rPr lang="en-US" baseline="0" dirty="0" smtClean="0"/>
              <a:t> of actual stars, exp times</a:t>
            </a:r>
            <a:endParaRPr lang="en-US" baseline="0" dirty="0" smtClean="0"/>
          </a:p>
        </p:txBody>
      </p:sp>
      <p:sp>
        <p:nvSpPr>
          <p:cNvPr id="4" name="Slide Number Placeholder 3"/>
          <p:cNvSpPr>
            <a:spLocks noGrp="1"/>
          </p:cNvSpPr>
          <p:nvPr>
            <p:ph type="sldNum" sz="quarter" idx="10"/>
          </p:nvPr>
        </p:nvSpPr>
        <p:spPr/>
        <p:txBody>
          <a:bodyPr/>
          <a:lstStyle/>
          <a:p>
            <a:fld id="{D488F497-B8E2-794D-836A-268EB12D2B95}" type="slidenum">
              <a:rPr lang="en-US" smtClean="0"/>
              <a:pPr/>
              <a:t>3</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Over</a:t>
            </a:r>
            <a:r>
              <a:rPr lang="en-US" baseline="0" dirty="0" smtClean="0"/>
              <a:t> the summer we all took turns observing a variety of objects. We control the telescope from the adjacent control room using The Sky software, and take images using Maxim dl. On a typical night we are usually up</a:t>
            </a:r>
            <a:r>
              <a:rPr lang="en-US" baseline="0" dirty="0" smtClean="0"/>
              <a:t> until </a:t>
            </a:r>
            <a:r>
              <a:rPr lang="en-US" baseline="0" dirty="0" smtClean="0"/>
              <a:t>about 3 or 4 in the morning, and usually cover 2 objects for a couple of hours each, as well as take flats and biases. At the beginning of the summer, we spent a good amount of time testing for periodic error in guiding, and correcting for it. A lot of observing is just working to eliminate sources of error.</a:t>
            </a:r>
            <a:r>
              <a:rPr lang="en-US" baseline="0" dirty="0" smtClean="0"/>
              <a:t> for </a:t>
            </a:r>
            <a:r>
              <a:rPr lang="en-US" baseline="0" dirty="0" smtClean="0"/>
              <a:t>example </a:t>
            </a:r>
            <a:r>
              <a:rPr lang="en-US" baseline="0" dirty="0" smtClean="0"/>
              <a:t>we used to just take </a:t>
            </a:r>
            <a:r>
              <a:rPr lang="en-US" baseline="0" dirty="0" smtClean="0"/>
              <a:t>dome flats to reduce our data, but we </a:t>
            </a:r>
            <a:r>
              <a:rPr lang="en-US" baseline="0" dirty="0" smtClean="0"/>
              <a:t>noticed that, </a:t>
            </a:r>
            <a:r>
              <a:rPr lang="en-US" baseline="0" dirty="0" smtClean="0"/>
              <a:t>especially in the </a:t>
            </a:r>
            <a:r>
              <a:rPr lang="en-US" baseline="0" dirty="0" err="1" smtClean="0"/>
              <a:t>u</a:t>
            </a:r>
            <a:r>
              <a:rPr lang="en-US" baseline="0" dirty="0" smtClean="0"/>
              <a:t> filter,</a:t>
            </a:r>
            <a:r>
              <a:rPr lang="en-US" baseline="0" dirty="0" smtClean="0"/>
              <a:t> the </a:t>
            </a:r>
            <a:r>
              <a:rPr lang="en-US" baseline="0" dirty="0" smtClean="0"/>
              <a:t>screen didn’t seem to be evenly illuminated, and so could introduce error into our photometry. To avoid this, we now take </a:t>
            </a:r>
            <a:r>
              <a:rPr lang="en-US" baseline="0" dirty="0" err="1" smtClean="0"/>
              <a:t>skyflats</a:t>
            </a:r>
            <a:r>
              <a:rPr lang="en-US" baseline="0" dirty="0" smtClean="0"/>
              <a:t> each night, which are a little harder to get, but just give a really nice, even illumination</a:t>
            </a:r>
            <a:r>
              <a:rPr lang="en-US" baseline="0" dirty="0" smtClean="0"/>
              <a:t>. </a:t>
            </a:r>
          </a:p>
          <a:p>
            <a:endParaRPr lang="en-US" baseline="0" dirty="0" smtClean="0"/>
          </a:p>
          <a:p>
            <a:r>
              <a:rPr lang="en-US" baseline="0" dirty="0" smtClean="0"/>
              <a:t>Side notes:</a:t>
            </a:r>
          </a:p>
          <a:p>
            <a:r>
              <a:rPr lang="en-US" baseline="0" dirty="0" smtClean="0"/>
              <a:t>Best place to take </a:t>
            </a:r>
            <a:r>
              <a:rPr lang="en-US" baseline="0" dirty="0" err="1" smtClean="0"/>
              <a:t>skyflats</a:t>
            </a:r>
            <a:r>
              <a:rPr lang="en-US" baseline="0" dirty="0" smtClean="0"/>
              <a:t> in sky?</a:t>
            </a:r>
          </a:p>
          <a:p>
            <a:r>
              <a:rPr lang="en-US" baseline="0" dirty="0" smtClean="0"/>
              <a:t>Display U flats here?</a:t>
            </a:r>
          </a:p>
          <a:p>
            <a:r>
              <a:rPr lang="en-US" baseline="0" dirty="0" err="1" smtClean="0"/>
              <a:t>Focusmax</a:t>
            </a:r>
            <a:r>
              <a:rPr lang="en-US" baseline="0" dirty="0" smtClean="0"/>
              <a:t>, </a:t>
            </a:r>
            <a:r>
              <a:rPr lang="en-US" baseline="0" dirty="0" err="1" smtClean="0"/>
              <a:t>autoguide</a:t>
            </a:r>
            <a:r>
              <a:rPr lang="en-US" baseline="0" dirty="0" smtClean="0"/>
              <a:t>, </a:t>
            </a:r>
          </a:p>
        </p:txBody>
      </p:sp>
      <p:sp>
        <p:nvSpPr>
          <p:cNvPr id="4" name="Slide Number Placeholder 3"/>
          <p:cNvSpPr>
            <a:spLocks noGrp="1"/>
          </p:cNvSpPr>
          <p:nvPr>
            <p:ph type="sldNum" sz="quarter" idx="10"/>
          </p:nvPr>
        </p:nvSpPr>
        <p:spPr/>
        <p:txBody>
          <a:bodyPr/>
          <a:lstStyle/>
          <a:p>
            <a:fld id="{D488F497-B8E2-794D-836A-268EB12D2B95}" type="slidenum">
              <a:rPr lang="en-US" smtClean="0"/>
              <a:pPr/>
              <a:t>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once we have processed the </a:t>
            </a:r>
            <a:r>
              <a:rPr lang="en-US" sz="1200" kern="1200" dirty="0" smtClean="0">
                <a:solidFill>
                  <a:schemeClr val="tx1"/>
                </a:solidFill>
                <a:latin typeface="+mn-lt"/>
                <a:ea typeface="+mn-ea"/>
                <a:cs typeface="+mn-cs"/>
              </a:rPr>
              <a:t>images, </a:t>
            </a:r>
            <a:r>
              <a:rPr lang="en-US" sz="1200" kern="1200" dirty="0" smtClean="0">
                <a:solidFill>
                  <a:schemeClr val="tx1"/>
                </a:solidFill>
                <a:latin typeface="+mn-lt"/>
                <a:ea typeface="+mn-ea"/>
                <a:cs typeface="+mn-cs"/>
              </a:rPr>
              <a:t>we use </a:t>
            </a:r>
            <a:r>
              <a:rPr lang="en-US" sz="1200" kern="1200" dirty="0" err="1" smtClean="0">
                <a:solidFill>
                  <a:schemeClr val="tx1"/>
                </a:solidFill>
                <a:latin typeface="+mn-lt"/>
                <a:ea typeface="+mn-ea"/>
                <a:cs typeface="+mn-cs"/>
              </a:rPr>
              <a:t>iraf</a:t>
            </a:r>
            <a:r>
              <a:rPr lang="en-US" sz="1200" kern="1200" dirty="0" smtClean="0">
                <a:solidFill>
                  <a:schemeClr val="tx1"/>
                </a:solidFill>
                <a:latin typeface="+mn-lt"/>
                <a:ea typeface="+mn-ea"/>
                <a:cs typeface="+mn-cs"/>
              </a:rPr>
              <a:t> to extract the relative magnitudes of the stars across the night.</a:t>
            </a:r>
            <a:r>
              <a:rPr lang="en-US" sz="1200" kern="1200" dirty="0" smtClean="0">
                <a:solidFill>
                  <a:schemeClr val="tx1"/>
                </a:solidFill>
                <a:latin typeface="+mn-lt"/>
                <a:ea typeface="+mn-ea"/>
                <a:cs typeface="+mn-cs"/>
              </a:rPr>
              <a:t> For the objects we studied this summer, we were looking for</a:t>
            </a:r>
            <a:r>
              <a:rPr lang="en-US" sz="1200" kern="1200" baseline="0" dirty="0" smtClean="0">
                <a:solidFill>
                  <a:schemeClr val="tx1"/>
                </a:solidFill>
                <a:latin typeface="+mn-lt"/>
                <a:ea typeface="+mn-ea"/>
                <a:cs typeface="+mn-cs"/>
              </a:rPr>
              <a:t> time variability, so we just have to be worry about getting relative magnitudes. </a:t>
            </a:r>
            <a:r>
              <a:rPr lang="en-US" sz="1200" kern="1200" dirty="0" smtClean="0">
                <a:solidFill>
                  <a:schemeClr val="tx1"/>
                </a:solidFill>
                <a:latin typeface="+mn-lt"/>
                <a:ea typeface="+mn-ea"/>
                <a:cs typeface="+mn-cs"/>
              </a:rPr>
              <a:t>To account </a:t>
            </a:r>
            <a:r>
              <a:rPr lang="en-US" sz="1200" kern="1200" dirty="0" smtClean="0">
                <a:solidFill>
                  <a:schemeClr val="tx1"/>
                </a:solidFill>
                <a:latin typeface="+mn-lt"/>
                <a:ea typeface="+mn-ea"/>
                <a:cs typeface="+mn-cs"/>
              </a:rPr>
              <a:t>for the variation introduced to our data by the</a:t>
            </a:r>
            <a:r>
              <a:rPr lang="en-US" sz="1200" kern="1200" baseline="0" dirty="0" smtClean="0">
                <a:solidFill>
                  <a:schemeClr val="tx1"/>
                </a:solidFill>
                <a:latin typeface="+mn-lt"/>
                <a:ea typeface="+mn-ea"/>
                <a:cs typeface="+mn-cs"/>
              </a:rPr>
              <a:t> changing </a:t>
            </a:r>
            <a:r>
              <a:rPr lang="en-US" sz="1200" kern="1200" baseline="0" dirty="0" err="1" smtClean="0">
                <a:solidFill>
                  <a:schemeClr val="tx1"/>
                </a:solidFill>
                <a:latin typeface="+mn-lt"/>
                <a:ea typeface="+mn-ea"/>
                <a:cs typeface="+mn-cs"/>
              </a:rPr>
              <a:t>airmass</a:t>
            </a:r>
            <a:r>
              <a:rPr lang="en-US" sz="1200" kern="1200" baseline="0" dirty="0" smtClean="0">
                <a:solidFill>
                  <a:schemeClr val="tx1"/>
                </a:solidFill>
                <a:latin typeface="+mn-lt"/>
                <a:ea typeface="+mn-ea"/>
                <a:cs typeface="+mn-cs"/>
              </a:rPr>
              <a:t>, atmosphere, and exposure times, we use as many stars of comparable brightness as we can find within the same </a:t>
            </a:r>
            <a:r>
              <a:rPr lang="en-US" sz="1200" kern="1200" baseline="0" dirty="0" smtClean="0">
                <a:solidFill>
                  <a:schemeClr val="tx1"/>
                </a:solidFill>
                <a:latin typeface="+mn-lt"/>
                <a:ea typeface="+mn-ea"/>
                <a:cs typeface="+mn-cs"/>
              </a:rPr>
              <a:t>image*, </a:t>
            </a:r>
            <a:r>
              <a:rPr lang="en-US" sz="1200" kern="1200" baseline="0" dirty="0" smtClean="0">
                <a:solidFill>
                  <a:schemeClr val="tx1"/>
                </a:solidFill>
                <a:latin typeface="+mn-lt"/>
                <a:ea typeface="+mn-ea"/>
                <a:cs typeface="+mn-cs"/>
              </a:rPr>
              <a:t>take an average of their magnitudes, and subtract that from the targets’ </a:t>
            </a:r>
            <a:r>
              <a:rPr lang="en-US" sz="1200" kern="1200" baseline="0" dirty="0" smtClean="0">
                <a:solidFill>
                  <a:schemeClr val="tx1"/>
                </a:solidFill>
                <a:latin typeface="+mn-lt"/>
                <a:ea typeface="+mn-ea"/>
                <a:cs typeface="+mn-cs"/>
              </a:rPr>
              <a:t>magnitude. </a:t>
            </a:r>
            <a:r>
              <a:rPr lang="en-US" sz="1200" kern="1200" dirty="0" smtClean="0">
                <a:solidFill>
                  <a:schemeClr val="tx1"/>
                </a:solidFill>
                <a:latin typeface="+mn-lt"/>
                <a:ea typeface="+mn-ea"/>
                <a:cs typeface="+mn-cs"/>
              </a:rPr>
              <a:t>By</a:t>
            </a:r>
            <a:r>
              <a:rPr lang="en-US" sz="1200" kern="1200" baseline="0" dirty="0" smtClean="0">
                <a:solidFill>
                  <a:schemeClr val="tx1"/>
                </a:solidFill>
                <a:latin typeface="+mn-lt"/>
                <a:ea typeface="+mn-ea"/>
                <a:cs typeface="+mn-cs"/>
              </a:rPr>
              <a:t> doing this, we can</a:t>
            </a:r>
            <a:r>
              <a:rPr lang="en-US" sz="1200" kern="1200" dirty="0" smtClean="0">
                <a:solidFill>
                  <a:schemeClr val="tx1"/>
                </a:solidFill>
                <a:latin typeface="+mn-lt"/>
                <a:ea typeface="+mn-ea"/>
                <a:cs typeface="+mn-cs"/>
              </a:rPr>
              <a:t> see how the stars’ intrinsic brightness changes over time. This </a:t>
            </a:r>
            <a:r>
              <a:rPr lang="en-US" sz="1200" kern="1200" dirty="0" err="1" smtClean="0">
                <a:solidFill>
                  <a:schemeClr val="tx1"/>
                </a:solidFill>
                <a:latin typeface="+mn-lt"/>
                <a:ea typeface="+mn-ea"/>
                <a:cs typeface="+mn-cs"/>
              </a:rPr>
              <a:t>lightcurve</a:t>
            </a:r>
            <a:r>
              <a:rPr lang="en-US" sz="1200" kern="1200" dirty="0" smtClean="0">
                <a:solidFill>
                  <a:schemeClr val="tx1"/>
                </a:solidFill>
                <a:latin typeface="+mn-lt"/>
                <a:ea typeface="+mn-ea"/>
                <a:cs typeface="+mn-cs"/>
              </a:rPr>
              <a:t> can tell us a lot about the object in question…</a:t>
            </a:r>
            <a:r>
              <a:rPr lang="en-US" sz="1200" kern="1200" baseline="0" dirty="0" smtClean="0">
                <a:solidFill>
                  <a:schemeClr val="tx1"/>
                </a:solidFill>
                <a:latin typeface="+mn-lt"/>
                <a:ea typeface="+mn-ea"/>
                <a:cs typeface="+mn-cs"/>
              </a:rPr>
              <a:t>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latin typeface="+mn-lt"/>
                <a:ea typeface="+mn-ea"/>
                <a:cs typeface="+mn-cs"/>
              </a:rPr>
              <a:t>Side notes:</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latin typeface="+mn-lt"/>
                <a:ea typeface="+mn-ea"/>
                <a:cs typeface="+mn-cs"/>
              </a:rPr>
              <a:t>*As opposed to using </a:t>
            </a:r>
            <a:r>
              <a:rPr lang="en-US" sz="1200" kern="1200" baseline="0" dirty="0" err="1" smtClean="0">
                <a:solidFill>
                  <a:schemeClr val="tx1"/>
                </a:solidFill>
                <a:latin typeface="+mn-lt"/>
                <a:ea typeface="+mn-ea"/>
                <a:cs typeface="+mn-cs"/>
              </a:rPr>
              <a:t>landolt</a:t>
            </a:r>
            <a:r>
              <a:rPr lang="en-US" sz="1200" kern="1200" baseline="0" dirty="0" smtClean="0">
                <a:solidFill>
                  <a:schemeClr val="tx1"/>
                </a:solidFill>
                <a:latin typeface="+mn-lt"/>
                <a:ea typeface="+mn-ea"/>
                <a:cs typeface="+mn-cs"/>
              </a:rPr>
              <a:t> standards, because atmosphere is much more variable here. Downside is we have to check if these stars really aren’t variable.</a:t>
            </a:r>
          </a:p>
          <a:p>
            <a:pPr marL="0" marR="0" indent="0" algn="l" defTabSz="457200" rtl="0" eaLnBrk="1" fontAlgn="auto" latinLnBrk="0" hangingPunct="1">
              <a:lnSpc>
                <a:spcPct val="100000"/>
              </a:lnSpc>
              <a:spcBef>
                <a:spcPts val="0"/>
              </a:spcBef>
              <a:spcAft>
                <a:spcPts val="0"/>
              </a:spcAft>
              <a:buClrTx/>
              <a:buSzTx/>
              <a:buFont typeface="Arial"/>
              <a:buNone/>
              <a:tabLst/>
              <a:defRPr/>
            </a:pPr>
            <a:r>
              <a:rPr lang="en-US" sz="1200" kern="1200" baseline="0" dirty="0" smtClean="0">
                <a:solidFill>
                  <a:schemeClr val="tx1"/>
                </a:solidFill>
                <a:latin typeface="+mn-lt"/>
                <a:ea typeface="+mn-ea"/>
                <a:cs typeface="+mn-cs"/>
              </a:rPr>
              <a:t>**Leave problem of much dimmer stars, comparison graphs for later (when discussing 176?) or state here?</a:t>
            </a:r>
          </a:p>
          <a:p>
            <a:pPr marL="0" marR="0" indent="0" algn="l" defTabSz="457200" rtl="0" eaLnBrk="1" fontAlgn="auto" latinLnBrk="0" hangingPunct="1">
              <a:lnSpc>
                <a:spcPct val="100000"/>
              </a:lnSpc>
              <a:spcBef>
                <a:spcPts val="0"/>
              </a:spcBef>
              <a:spcAft>
                <a:spcPts val="0"/>
              </a:spcAft>
              <a:buClrTx/>
              <a:buSzTx/>
              <a:buFont typeface="Arial"/>
              <a:buNone/>
              <a:tabLst/>
              <a:defRPr/>
            </a:pPr>
            <a:endParaRPr lang="en-US" sz="1200" kern="1200" baseline="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 typeface="Arial"/>
              <a:buNone/>
              <a:tabLst/>
              <a:defRPr/>
            </a:pPr>
            <a:r>
              <a:rPr lang="en-US" sz="1200" kern="1200" dirty="0" smtClean="0">
                <a:solidFill>
                  <a:schemeClr val="tx1"/>
                </a:solidFill>
                <a:latin typeface="+mn-lt"/>
                <a:ea typeface="+mn-ea"/>
                <a:cs typeface="+mn-cs"/>
              </a:rPr>
              <a:t>This is another example of something that had to be adjusted to get better results:</a:t>
            </a:r>
            <a:r>
              <a:rPr lang="en-US" sz="1200" kern="1200" baseline="0" dirty="0" smtClean="0">
                <a:solidFill>
                  <a:schemeClr val="tx1"/>
                </a:solidFill>
                <a:latin typeface="+mn-lt"/>
                <a:ea typeface="+mn-ea"/>
                <a:cs typeface="+mn-cs"/>
              </a:rPr>
              <a:t> at first we only used the couple brightest comparison stars and took a straight average of them. We saw that we could reduce the error in our data by using many more comparison stars, comparing them all to each other and seeing how they vary relative to each other, eliminating the ones that vary significantly, and subtracting the star’s magnitude by the weighted average of the comparison stars**</a:t>
            </a:r>
            <a:endParaRPr lang="en-US" sz="120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D488F497-B8E2-794D-836A-268EB12D2B95}" type="slidenum">
              <a:rPr lang="en-US" smtClean="0"/>
              <a:pPr/>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smtClean="0"/>
              <a:t>So </a:t>
            </a:r>
            <a:r>
              <a:rPr lang="en-US" dirty="0" smtClean="0"/>
              <a:t>what exactly are we</a:t>
            </a:r>
            <a:r>
              <a:rPr lang="en-US" baseline="0" dirty="0" smtClean="0"/>
              <a:t> studying? This summer, our main priority was observing massive magnetic stars, specifically Bp type stars. These are a subset of  B- type stars, a classification of stars that are very blue, very massive, very luminous, and very short lived. They are classified by the presence of hydrogen and neutral helium in their spectra, and are relatively fast rotators, on the order of about </a:t>
            </a:r>
            <a:r>
              <a:rPr lang="en-US" baseline="0" dirty="0" err="1" smtClean="0"/>
              <a:t>lskdjf</a:t>
            </a:r>
            <a:r>
              <a:rPr lang="en-US" baseline="0" dirty="0" smtClean="0"/>
              <a:t> km/</a:t>
            </a:r>
            <a:r>
              <a:rPr lang="en-US" baseline="0" dirty="0" err="1" smtClean="0"/>
              <a:t>s</a:t>
            </a:r>
            <a:r>
              <a:rPr lang="en-US" baseline="0" dirty="0" smtClean="0"/>
              <a:t>.</a:t>
            </a:r>
            <a:r>
              <a:rPr lang="en-US" baseline="0" dirty="0" smtClean="0"/>
              <a:t> One thing to note is that, whereas magnetic fields are fairly common in smaller stars, in larger stars, not so much. That said…</a:t>
            </a:r>
          </a:p>
          <a:p>
            <a:endParaRPr lang="en-US" baseline="0" dirty="0" smtClean="0"/>
          </a:p>
          <a:p>
            <a:r>
              <a:rPr lang="en-US" baseline="0" dirty="0" smtClean="0"/>
              <a:t>Side notes:</a:t>
            </a:r>
          </a:p>
          <a:p>
            <a:r>
              <a:rPr lang="en-US" baseline="0" dirty="0" smtClean="0"/>
              <a:t>Order of stars = </a:t>
            </a:r>
            <a:r>
              <a:rPr lang="en-US" baseline="0" dirty="0" err="1" smtClean="0"/>
              <a:t>obafgkm</a:t>
            </a:r>
            <a:endParaRPr lang="en-US" baseline="0" dirty="0" smtClean="0"/>
          </a:p>
          <a:p>
            <a:r>
              <a:rPr lang="en-US" baseline="0" dirty="0" smtClean="0"/>
              <a:t>B stars:</a:t>
            </a:r>
          </a:p>
          <a:p>
            <a:pPr>
              <a:buFont typeface="Arial"/>
              <a:buChar char="•"/>
            </a:pPr>
            <a:r>
              <a:rPr lang="en-US" baseline="0" dirty="0" smtClean="0"/>
              <a:t>Mass = 3-20 solar mass</a:t>
            </a:r>
          </a:p>
          <a:p>
            <a:pPr>
              <a:buFont typeface="Arial"/>
              <a:buChar char="•"/>
            </a:pPr>
            <a:r>
              <a:rPr lang="en-US" baseline="0" dirty="0" smtClean="0"/>
              <a:t>L = 100-50k solar L</a:t>
            </a:r>
          </a:p>
          <a:p>
            <a:pPr>
              <a:buFont typeface="Arial"/>
              <a:buChar char="•"/>
            </a:pPr>
            <a:r>
              <a:rPr lang="en-US" baseline="0" dirty="0" smtClean="0"/>
              <a:t>Temp = 10k-30k K</a:t>
            </a:r>
          </a:p>
          <a:p>
            <a:pPr>
              <a:buFont typeface="Arial"/>
              <a:buChar char="•"/>
            </a:pPr>
            <a:r>
              <a:rPr lang="en-US" baseline="0" dirty="0" smtClean="0"/>
              <a:t>Lifespan = tens of millions of years</a:t>
            </a:r>
          </a:p>
          <a:p>
            <a:pPr>
              <a:buFont typeface="Arial"/>
              <a:buChar char="•"/>
            </a:pPr>
            <a:r>
              <a:rPr lang="en-US" baseline="0" dirty="0" smtClean="0"/>
              <a:t>Rot </a:t>
            </a:r>
            <a:r>
              <a:rPr lang="en-US" baseline="0" dirty="0" err="1" smtClean="0"/>
              <a:t>v</a:t>
            </a:r>
            <a:r>
              <a:rPr lang="en-US" baseline="0" dirty="0" smtClean="0"/>
              <a:t> = ? Km/</a:t>
            </a:r>
            <a:r>
              <a:rPr lang="en-US" baseline="0" dirty="0" err="1" smtClean="0"/>
              <a:t>s</a:t>
            </a:r>
            <a:endParaRPr lang="en-US" baseline="0" dirty="0" smtClean="0"/>
          </a:p>
          <a:p>
            <a:pPr>
              <a:buFont typeface="Arial"/>
              <a:buChar char="•"/>
            </a:pPr>
            <a:r>
              <a:rPr lang="en-US" baseline="0" dirty="0" smtClean="0"/>
              <a:t>Not magnetic</a:t>
            </a:r>
          </a:p>
        </p:txBody>
      </p:sp>
      <p:sp>
        <p:nvSpPr>
          <p:cNvPr id="4" name="Slide Number Placeholder 3"/>
          <p:cNvSpPr>
            <a:spLocks noGrp="1"/>
          </p:cNvSpPr>
          <p:nvPr>
            <p:ph type="sldNum" sz="quarter" idx="10"/>
          </p:nvPr>
        </p:nvSpPr>
        <p:spPr/>
        <p:txBody>
          <a:bodyPr/>
          <a:lstStyle/>
          <a:p>
            <a:fld id="{D488F497-B8E2-794D-836A-268EB12D2B95}" type="slidenum">
              <a:rPr lang="en-US" smtClean="0"/>
              <a:pPr/>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smtClean="0"/>
              <a:t>Now, I mentioned that I spent this summer studying B</a:t>
            </a:r>
            <a:r>
              <a:rPr lang="en-US" i="1" dirty="0" smtClean="0"/>
              <a:t>P</a:t>
            </a:r>
            <a:r>
              <a:rPr lang="en-US" i="0" baseline="0" dirty="0" smtClean="0"/>
              <a:t> stars. The “</a:t>
            </a:r>
            <a:r>
              <a:rPr lang="en-US" i="0" baseline="0" dirty="0" err="1" smtClean="0"/>
              <a:t>p</a:t>
            </a:r>
            <a:r>
              <a:rPr lang="en-US" i="0" baseline="0" dirty="0" smtClean="0"/>
              <a:t>” stands for “peculiar,” named for the distinctly unusual metal abundances distributed unevenly across the surfaces of these massive stars. Unlike the rest of the stars in the B category, Bp stars usually harbor large global magnetic fields. </a:t>
            </a:r>
            <a:r>
              <a:rPr lang="en-US" sz="1200" kern="1200" dirty="0" smtClean="0">
                <a:solidFill>
                  <a:schemeClr val="tx1"/>
                </a:solidFill>
                <a:latin typeface="+mn-lt"/>
                <a:ea typeface="+mn-ea"/>
                <a:cs typeface="+mn-cs"/>
              </a:rPr>
              <a:t>Photometric, spectroscopic, and magnetic variability are often</a:t>
            </a:r>
            <a:r>
              <a:rPr lang="en-US" sz="1200" kern="1200" baseline="0" dirty="0" smtClean="0">
                <a:solidFill>
                  <a:schemeClr val="tx1"/>
                </a:solidFill>
                <a:latin typeface="+mn-lt"/>
                <a:ea typeface="+mn-ea"/>
                <a:cs typeface="+mn-cs"/>
              </a:rPr>
              <a:t> observed in these stars. </a:t>
            </a:r>
            <a:r>
              <a:rPr lang="en-US" sz="1200" kern="1200" dirty="0" smtClean="0">
                <a:solidFill>
                  <a:schemeClr val="tx1"/>
                </a:solidFill>
                <a:latin typeface="+mn-lt"/>
                <a:ea typeface="+mn-ea"/>
                <a:cs typeface="+mn-cs"/>
              </a:rPr>
              <a:t>This may be due in part to the star’s peculiarity; emission from the localized deposits on the surface of the star would contribute to a periodic variability in photometry and spectra. The rest could be accounted for by emission and absorption from the </a:t>
            </a:r>
            <a:r>
              <a:rPr lang="en-US" sz="1200" kern="1200" dirty="0" err="1" smtClean="0">
                <a:solidFill>
                  <a:schemeClr val="tx1"/>
                </a:solidFill>
                <a:latin typeface="+mn-lt"/>
                <a:ea typeface="+mn-ea"/>
                <a:cs typeface="+mn-cs"/>
              </a:rPr>
              <a:t>magnetospheric</a:t>
            </a:r>
            <a:r>
              <a:rPr lang="en-US" sz="1200" kern="1200" dirty="0" smtClean="0">
                <a:solidFill>
                  <a:schemeClr val="tx1"/>
                </a:solidFill>
                <a:latin typeface="+mn-lt"/>
                <a:ea typeface="+mn-ea"/>
                <a:cs typeface="+mn-cs"/>
              </a:rPr>
              <a:t> plasma predicted in R. Townsend’s rigidly rotating magnetosphere/ oblique rotator model. </a:t>
            </a:r>
          </a:p>
          <a:p>
            <a:endParaRPr lang="en-US" sz="1200" i="0" kern="1200" baseline="0" dirty="0" smtClean="0">
              <a:solidFill>
                <a:schemeClr val="tx1"/>
              </a:solidFill>
              <a:latin typeface="+mn-lt"/>
              <a:ea typeface="+mn-ea"/>
              <a:cs typeface="+mn-cs"/>
            </a:endParaRPr>
          </a:p>
          <a:p>
            <a:r>
              <a:rPr lang="en-US" sz="1200" i="0" kern="1200" baseline="0" dirty="0" smtClean="0">
                <a:solidFill>
                  <a:schemeClr val="tx1"/>
                </a:solidFill>
                <a:latin typeface="+mn-lt"/>
                <a:ea typeface="+mn-ea"/>
                <a:cs typeface="+mn-cs"/>
              </a:rPr>
              <a:t>Since the star is so massive, it expels a very strong </a:t>
            </a:r>
            <a:r>
              <a:rPr lang="en-US" sz="1200" i="0" kern="1200" baseline="0" dirty="0" err="1" smtClean="0">
                <a:solidFill>
                  <a:schemeClr val="tx1"/>
                </a:solidFill>
                <a:latin typeface="+mn-lt"/>
                <a:ea typeface="+mn-ea"/>
                <a:cs typeface="+mn-cs"/>
              </a:rPr>
              <a:t>stellarr</a:t>
            </a:r>
            <a:r>
              <a:rPr lang="en-US" sz="1200" i="0" kern="1200" baseline="0" dirty="0" smtClean="0">
                <a:solidFill>
                  <a:schemeClr val="tx1"/>
                </a:solidFill>
                <a:latin typeface="+mn-lt"/>
                <a:ea typeface="+mn-ea"/>
                <a:cs typeface="+mn-cs"/>
              </a:rPr>
              <a:t> wind*. The global magnetic field, however, prevents this wind from escaping**, instead channeling the wind along its field lines and trapping it into a disk around the star. If the magnetic and rotation axes are offset from one another, the </a:t>
            </a:r>
            <a:r>
              <a:rPr lang="en-US" sz="1200" i="0" kern="1200" baseline="0" dirty="0" err="1" smtClean="0">
                <a:solidFill>
                  <a:schemeClr val="tx1"/>
                </a:solidFill>
                <a:latin typeface="+mn-lt"/>
                <a:ea typeface="+mn-ea"/>
                <a:cs typeface="+mn-cs"/>
              </a:rPr>
              <a:t>lskdjf</a:t>
            </a:r>
            <a:r>
              <a:rPr lang="en-US" sz="1200" i="0" kern="1200" baseline="0" dirty="0" smtClean="0">
                <a:solidFill>
                  <a:schemeClr val="tx1"/>
                </a:solidFill>
                <a:latin typeface="+mn-lt"/>
                <a:ea typeface="+mn-ea"/>
                <a:cs typeface="+mn-cs"/>
              </a:rPr>
              <a:t>*** on this disk work out so that it is oriented between the two equators, and as the angle between the  two axes increases, the disk’s density distribution changes to become more concentrated into 2 clouds formed where the two equators cross. So why does this matter?</a:t>
            </a:r>
            <a:endParaRPr lang="en-US" i="0" baseline="0" dirty="0" smtClean="0"/>
          </a:p>
          <a:p>
            <a:endParaRPr lang="en-US" dirty="0" smtClean="0"/>
          </a:p>
          <a:p>
            <a:r>
              <a:rPr lang="en-US" dirty="0" smtClean="0"/>
              <a:t>Side notes:</a:t>
            </a:r>
          </a:p>
          <a:p>
            <a:r>
              <a:rPr lang="en-US" dirty="0" smtClean="0"/>
              <a:t>*what is a better way to say this? “giving</a:t>
            </a:r>
            <a:r>
              <a:rPr lang="en-US" baseline="0" dirty="0" smtClean="0"/>
              <a:t> off a large amount of high energy, high density plasma” sounds more exciting… but?</a:t>
            </a:r>
          </a:p>
          <a:p>
            <a:r>
              <a:rPr lang="en-US" baseline="0" dirty="0" smtClean="0"/>
              <a:t>**what level of detail here? Walk them through forces and equations if have time…</a:t>
            </a:r>
            <a:endParaRPr lang="en-US" dirty="0" smtClean="0"/>
          </a:p>
          <a:p>
            <a:r>
              <a:rPr lang="en-US" dirty="0" smtClean="0"/>
              <a:t>Be stars:</a:t>
            </a:r>
          </a:p>
          <a:p>
            <a:r>
              <a:rPr lang="en-US" dirty="0" smtClean="0"/>
              <a:t>- H </a:t>
            </a:r>
            <a:r>
              <a:rPr lang="en-US" dirty="0" err="1" smtClean="0"/>
              <a:t>balmer</a:t>
            </a:r>
            <a:r>
              <a:rPr lang="en-US" dirty="0" smtClean="0"/>
              <a:t> line in emission at some point</a:t>
            </a:r>
          </a:p>
          <a:p>
            <a:r>
              <a:rPr lang="en-US" dirty="0" smtClean="0"/>
              <a:t>- Rapid rotators = ? Km/</a:t>
            </a:r>
            <a:r>
              <a:rPr lang="en-US" dirty="0" err="1" smtClean="0"/>
              <a:t>s</a:t>
            </a:r>
            <a:endParaRPr lang="en-US" dirty="0" smtClean="0"/>
          </a:p>
          <a:p>
            <a:r>
              <a:rPr lang="en-US" dirty="0" smtClean="0"/>
              <a:t>- Shells or disks around</a:t>
            </a:r>
          </a:p>
          <a:p>
            <a:r>
              <a:rPr lang="en-US" dirty="0" smtClean="0"/>
              <a:t>Bp stars:</a:t>
            </a:r>
          </a:p>
          <a:p>
            <a:pPr>
              <a:buFontTx/>
              <a:buChar char="-"/>
            </a:pPr>
            <a:r>
              <a:rPr lang="en-US" dirty="0" smtClean="0"/>
              <a:t>Large global magnetic</a:t>
            </a:r>
            <a:r>
              <a:rPr lang="en-US" baseline="0" dirty="0" smtClean="0"/>
              <a:t> fields (usually) of up to 10k G</a:t>
            </a:r>
          </a:p>
          <a:p>
            <a:pPr>
              <a:buFontTx/>
              <a:buChar char="-"/>
            </a:pPr>
            <a:r>
              <a:rPr lang="en-US" baseline="0" dirty="0" smtClean="0"/>
              <a:t>Slow rotators(~ ? Km/</a:t>
            </a:r>
            <a:r>
              <a:rPr lang="en-US" baseline="0" dirty="0" err="1" smtClean="0"/>
              <a:t>s</a:t>
            </a:r>
            <a:r>
              <a:rPr lang="en-US" baseline="0" dirty="0" smtClean="0"/>
              <a:t>) possibly due to magnetic braking</a:t>
            </a:r>
          </a:p>
          <a:p>
            <a:pPr>
              <a:buFontTx/>
              <a:buChar char="-"/>
            </a:pPr>
            <a:r>
              <a:rPr lang="en-US" baseline="0" dirty="0" smtClean="0"/>
              <a:t>Emission by localized deposits</a:t>
            </a:r>
          </a:p>
          <a:p>
            <a:pPr>
              <a:buFontTx/>
              <a:buChar char="-"/>
            </a:pPr>
            <a:endParaRPr lang="en-US" baseline="0" dirty="0" smtClean="0"/>
          </a:p>
          <a:p>
            <a:pPr>
              <a:buFontTx/>
              <a:buChar char="-"/>
            </a:pPr>
            <a:endParaRPr lang="en-US" baseline="0" dirty="0" smtClean="0"/>
          </a:p>
          <a:p>
            <a:pPr>
              <a:buFontTx/>
              <a:buChar char="-"/>
            </a:pPr>
            <a:endParaRPr lang="en-US" dirty="0"/>
          </a:p>
        </p:txBody>
      </p:sp>
      <p:sp>
        <p:nvSpPr>
          <p:cNvPr id="4" name="Slide Number Placeholder 3"/>
          <p:cNvSpPr>
            <a:spLocks noGrp="1"/>
          </p:cNvSpPr>
          <p:nvPr>
            <p:ph type="sldNum" sz="quarter" idx="10"/>
          </p:nvPr>
        </p:nvSpPr>
        <p:spPr/>
        <p:txBody>
          <a:bodyPr/>
          <a:lstStyle/>
          <a:p>
            <a:fld id="{D488F497-B8E2-794D-836A-268EB12D2B95}" type="slidenum">
              <a:rPr lang="en-US" smtClean="0"/>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smtClean="0"/>
              <a:t>Since these</a:t>
            </a:r>
            <a:r>
              <a:rPr lang="en-US" baseline="0" dirty="0" smtClean="0"/>
              <a:t> clouds are optically thick, when they cross in front of the star, they will block some of the light coming in from the star. We are able to see this variability here on Earth through the star’s </a:t>
            </a:r>
            <a:r>
              <a:rPr lang="en-US" baseline="0" dirty="0" err="1" smtClean="0"/>
              <a:t>lightcurve</a:t>
            </a:r>
            <a:r>
              <a:rPr lang="en-US" baseline="0" dirty="0" smtClean="0"/>
              <a:t>. What that </a:t>
            </a:r>
            <a:r>
              <a:rPr lang="en-US" baseline="0" dirty="0" err="1" smtClean="0"/>
              <a:t>lightcurve</a:t>
            </a:r>
            <a:r>
              <a:rPr lang="en-US" baseline="0" dirty="0" smtClean="0"/>
              <a:t> looks like depends on 4 factors: the observer’s inclination to the axis of rotation, obliquity of the magnetic axis to the rotational axis, the star’s rotational velocity, and the optical thickness of the disk.  </a:t>
            </a:r>
          </a:p>
          <a:p>
            <a:endParaRPr lang="en-US" baseline="0" dirty="0" smtClean="0"/>
          </a:p>
          <a:p>
            <a:r>
              <a:rPr lang="en-US" baseline="0" dirty="0" smtClean="0"/>
              <a:t>Here we can see how it changes the </a:t>
            </a:r>
            <a:r>
              <a:rPr lang="en-US" baseline="0" dirty="0" err="1" smtClean="0"/>
              <a:t>lightcurve</a:t>
            </a:r>
            <a:r>
              <a:rPr lang="en-US" baseline="0" dirty="0" smtClean="0"/>
              <a:t>: [redisplay </a:t>
            </a:r>
            <a:r>
              <a:rPr lang="en-US" baseline="0" dirty="0" err="1" smtClean="0"/>
              <a:t>rrm</a:t>
            </a:r>
            <a:r>
              <a:rPr lang="en-US" baseline="0" dirty="0" smtClean="0"/>
              <a:t> model] a larger inclination means that our line of sight to the star is about perpendicular to the rotational axis, meaning the 2 clouds will most likely cross in front of the star, causing the 2 dips in the </a:t>
            </a:r>
            <a:r>
              <a:rPr lang="en-US" baseline="0" dirty="0" err="1" smtClean="0"/>
              <a:t>lightcurve</a:t>
            </a:r>
            <a:r>
              <a:rPr lang="en-US" baseline="0" dirty="0" smtClean="0"/>
              <a:t> seen over on the right. As we saw before, the angle of obliquity (how offset the magnetic axis is from the rotational axis) determines the distribution of matter in the disk. A larger offset means that more of the disk’s matter is concentrated into 2 clouds.* a faster rotational speed means the disk is pushed further out, and so we are less likely to see variation, as disk will only partly eclipse star, and optical thickness is just a measure of how opaque the stuff in the disk is to light, and therefore, how much light can still get through to us.**</a:t>
            </a:r>
          </a:p>
          <a:p>
            <a:endParaRPr lang="en-US" baseline="0" dirty="0" smtClean="0"/>
          </a:p>
          <a:p>
            <a:r>
              <a:rPr lang="en-US" baseline="0" dirty="0" smtClean="0"/>
              <a:t>By knowing how each of these factors affects how the brightness of the star will vary here on earth/ what the </a:t>
            </a:r>
            <a:r>
              <a:rPr lang="en-US" baseline="0" dirty="0" err="1" smtClean="0"/>
              <a:t>lightcurve</a:t>
            </a:r>
            <a:r>
              <a:rPr lang="en-US" baseline="0" dirty="0" smtClean="0"/>
              <a:t> would look like for each particular model, we are able to then take the </a:t>
            </a:r>
            <a:r>
              <a:rPr lang="en-US" baseline="0" dirty="0" err="1" smtClean="0"/>
              <a:t>lightcurve</a:t>
            </a:r>
            <a:r>
              <a:rPr lang="en-US" baseline="0" dirty="0" smtClean="0"/>
              <a:t> of a star we observe, and matching it to these models, characterize its magnetosphere according to these 4 parameters.</a:t>
            </a:r>
          </a:p>
          <a:p>
            <a:endParaRPr lang="en-US" baseline="0" dirty="0" smtClean="0"/>
          </a:p>
          <a:p>
            <a:r>
              <a:rPr lang="en-US" baseline="0" dirty="0" smtClean="0"/>
              <a:t>Side notes:</a:t>
            </a:r>
          </a:p>
          <a:p>
            <a:r>
              <a:rPr lang="en-US" baseline="0" dirty="0" smtClean="0"/>
              <a:t>*effect on </a:t>
            </a:r>
            <a:r>
              <a:rPr lang="en-US" baseline="0" dirty="0" err="1" smtClean="0"/>
              <a:t>lc</a:t>
            </a:r>
            <a:r>
              <a:rPr lang="en-US" baseline="0" dirty="0" smtClean="0"/>
              <a:t> of having 2 clouds </a:t>
            </a:r>
            <a:r>
              <a:rPr lang="en-US" baseline="0" dirty="0" err="1" smtClean="0"/>
              <a:t>vs</a:t>
            </a:r>
            <a:r>
              <a:rPr lang="en-US" baseline="0" dirty="0" smtClean="0"/>
              <a:t> disk: at larger inclinations, will have flat, if diminished, </a:t>
            </a:r>
            <a:r>
              <a:rPr lang="en-US" baseline="0" dirty="0" err="1" smtClean="0"/>
              <a:t>lc</a:t>
            </a:r>
            <a:endParaRPr lang="en-US" baseline="0" dirty="0" smtClean="0"/>
          </a:p>
          <a:p>
            <a:r>
              <a:rPr lang="en-US" baseline="0" dirty="0" smtClean="0"/>
              <a:t>** Maybe move this paragraph to slide before</a:t>
            </a:r>
          </a:p>
          <a:p>
            <a:r>
              <a:rPr lang="en-US" baseline="0" dirty="0" smtClean="0"/>
              <a:t>*** find different, more accurate way to say this</a:t>
            </a:r>
            <a:endParaRPr lang="en-US" dirty="0"/>
          </a:p>
        </p:txBody>
      </p:sp>
      <p:sp>
        <p:nvSpPr>
          <p:cNvPr id="4" name="Slide Number Placeholder 3"/>
          <p:cNvSpPr>
            <a:spLocks noGrp="1"/>
          </p:cNvSpPr>
          <p:nvPr>
            <p:ph type="sldNum" sz="quarter" idx="10"/>
          </p:nvPr>
        </p:nvSpPr>
        <p:spPr/>
        <p:txBody>
          <a:bodyPr/>
          <a:lstStyle/>
          <a:p>
            <a:fld id="{D488F497-B8E2-794D-836A-268EB12D2B95}" type="slidenum">
              <a:rPr lang="en-US" smtClean="0"/>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Side notes:</a:t>
            </a:r>
          </a:p>
          <a:p>
            <a:pPr>
              <a:buFontTx/>
              <a:buChar char="-"/>
            </a:pPr>
            <a:r>
              <a:rPr lang="en-US" dirty="0" smtClean="0"/>
              <a:t>Strong</a:t>
            </a:r>
            <a:r>
              <a:rPr lang="en-US" baseline="0" dirty="0" smtClean="0"/>
              <a:t> dipole field</a:t>
            </a:r>
          </a:p>
          <a:p>
            <a:pPr>
              <a:buFontTx/>
              <a:buChar char="-"/>
            </a:pPr>
            <a:r>
              <a:rPr lang="en-US" baseline="0" dirty="0" smtClean="0"/>
              <a:t>Short rotation period</a:t>
            </a:r>
          </a:p>
          <a:p>
            <a:pPr>
              <a:buFontTx/>
              <a:buChar char="-"/>
            </a:pPr>
            <a:r>
              <a:rPr lang="en-US" baseline="0" dirty="0" smtClean="0"/>
              <a:t>Spectroscopy indicative of magnetosphere</a:t>
            </a:r>
          </a:p>
          <a:p>
            <a:pPr>
              <a:buFontTx/>
              <a:buChar char="-"/>
            </a:pPr>
            <a:r>
              <a:rPr lang="en-US" baseline="0" dirty="0" smtClean="0"/>
              <a:t>No recent photometry in literature</a:t>
            </a:r>
          </a:p>
          <a:p>
            <a:pPr>
              <a:buFontTx/>
              <a:buChar char="-"/>
            </a:pPr>
            <a:r>
              <a:rPr lang="en-US" baseline="0" dirty="0" smtClean="0"/>
              <a:t>Goals for this, then are characterizing variability to get:</a:t>
            </a:r>
          </a:p>
          <a:p>
            <a:pPr>
              <a:buFontTx/>
              <a:buChar char="-"/>
            </a:pPr>
            <a:r>
              <a:rPr lang="en-US" baseline="0" dirty="0" smtClean="0"/>
              <a:t>Characterization of it’s magnetosphere, I, </a:t>
            </a:r>
            <a:r>
              <a:rPr lang="en-US" baseline="0" dirty="0" err="1" smtClean="0"/>
              <a:t>b</a:t>
            </a:r>
            <a:endParaRPr lang="en-US" baseline="0" dirty="0" smtClean="0"/>
          </a:p>
          <a:p>
            <a:pPr>
              <a:buFontTx/>
              <a:buChar char="-"/>
            </a:pPr>
            <a:r>
              <a:rPr lang="en-US" baseline="0" dirty="0" smtClean="0"/>
              <a:t>Confirm period</a:t>
            </a:r>
          </a:p>
          <a:p>
            <a:pPr>
              <a:buFontTx/>
              <a:buChar char="-"/>
            </a:pPr>
            <a:r>
              <a:rPr lang="en-US" baseline="0" dirty="0" smtClean="0"/>
              <a:t>- color dependence on variability</a:t>
            </a:r>
          </a:p>
          <a:p>
            <a:pPr>
              <a:buFontTx/>
              <a:buChar char="-"/>
            </a:pPr>
            <a:endParaRPr lang="en-US" baseline="0" dirty="0" smtClean="0"/>
          </a:p>
        </p:txBody>
      </p:sp>
      <p:sp>
        <p:nvSpPr>
          <p:cNvPr id="4" name="Slide Number Placeholder 3"/>
          <p:cNvSpPr>
            <a:spLocks noGrp="1"/>
          </p:cNvSpPr>
          <p:nvPr>
            <p:ph type="sldNum" sz="quarter" idx="10"/>
          </p:nvPr>
        </p:nvSpPr>
        <p:spPr/>
        <p:txBody>
          <a:bodyPr/>
          <a:lstStyle/>
          <a:p>
            <a:fld id="{D488F497-B8E2-794D-836A-268EB12D2B95}" type="slidenum">
              <a:rPr lang="en-US" smtClean="0"/>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itle" preserve="1">
  <p:cSld name="Title Slide">
    <p:spTree>
      <p:nvGrpSpPr>
        <p:cNvPr id="1" name=""/>
        <p:cNvGrpSpPr/>
        <p:nvPr/>
      </p:nvGrpSpPr>
      <p:grpSpPr>
        <a:xfrm>
          <a:off x="0" y="0"/>
          <a:ext cx="0" cy="0"/>
          <a:chOff x="0" y="0"/>
          <a:chExt cx="0" cy="0"/>
        </a:xfrm>
      </p:grpSpPr>
      <p:sp>
        <p:nvSpPr>
          <p:cNvPr id="7" name="Rectangle 6"/>
          <p:cNvSpPr/>
          <p:nvPr/>
        </p:nvSpPr>
        <p:spPr bwMode="white">
          <a:xfrm>
            <a:off x="0" y="5971032"/>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9144" y="6053328"/>
            <a:ext cx="2249424"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a:xfrm>
            <a:off x="2359152" y="6044184"/>
            <a:ext cx="6784848"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kumimoji="0" lang="en-US" smtClean="0"/>
              <a:t>Click to edit Master title style</a:t>
            </a:r>
            <a:endParaRPr kumimoji="0" lang="en-US"/>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a:xfrm>
            <a:off x="76200" y="6068699"/>
            <a:ext cx="2057400" cy="685800"/>
          </a:xfrm>
        </p:spPr>
        <p:txBody>
          <a:bodyPr>
            <a:noAutofit/>
          </a:bodyPr>
          <a:lstStyle>
            <a:lvl1pPr algn="ctr">
              <a:defRPr sz="2000">
                <a:solidFill>
                  <a:srgbClr val="FFFFFF"/>
                </a:solidFill>
              </a:defRPr>
            </a:lvl1pPr>
          </a:lstStyle>
          <a:p>
            <a:fld id="{87A3AF84-E84F-5545-A3FF-83E887CDC134}" type="datetimeFigureOut">
              <a:rPr lang="en-US" smtClean="0"/>
              <a:pPr/>
              <a:t>8/5/10</a:t>
            </a:fld>
            <a:endParaRPr lang="en-US"/>
          </a:p>
        </p:txBody>
      </p:sp>
      <p:sp>
        <p:nvSpPr>
          <p:cNvPr id="17" name="Footer Placeholder 16"/>
          <p:cNvSpPr>
            <a:spLocks noGrp="1"/>
          </p:cNvSpPr>
          <p:nvPr>
            <p:ph type="ftr" sz="quarter" idx="11"/>
          </p:nvPr>
        </p:nvSpPr>
        <p:spPr>
          <a:xfrm>
            <a:off x="2085393" y="236538"/>
            <a:ext cx="5867400" cy="365125"/>
          </a:xfrm>
        </p:spPr>
        <p:txBody>
          <a:bodyPr/>
          <a:lstStyle>
            <a:lvl1pPr algn="r">
              <a:defRPr>
                <a:solidFill>
                  <a:schemeClr val="tx2"/>
                </a:solidFill>
              </a:defRPr>
            </a:lvl1pPr>
          </a:lstStyle>
          <a:p>
            <a:endParaRPr lang="en-US"/>
          </a:p>
        </p:txBody>
      </p:sp>
      <p:sp>
        <p:nvSpPr>
          <p:cNvPr id="29" name="Slide Number Placeholder 28"/>
          <p:cNvSpPr>
            <a:spLocks noGrp="1"/>
          </p:cNvSpPr>
          <p:nvPr>
            <p:ph type="sldNum" sz="quarter" idx="12"/>
          </p:nvPr>
        </p:nvSpPr>
        <p:spPr>
          <a:xfrm>
            <a:off x="8001000" y="228600"/>
            <a:ext cx="838200" cy="381000"/>
          </a:xfrm>
        </p:spPr>
        <p:txBody>
          <a:bodyPr/>
          <a:lstStyle>
            <a:lvl1pPr>
              <a:defRPr>
                <a:solidFill>
                  <a:schemeClr val="tx2"/>
                </a:solidFill>
              </a:defRPr>
            </a:lvl1pPr>
          </a:lstStyle>
          <a:p>
            <a:fld id="{D57DEDA1-8C4D-9247-BC9E-7DF01CD8DAAC}"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87A3AF84-E84F-5545-A3FF-83E887CDC134}" type="datetimeFigureOut">
              <a:rPr lang="en-US" smtClean="0"/>
              <a:pPr/>
              <a:t>8/5/10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DEDA1-8C4D-9247-BC9E-7DF01CD8DAAC}"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609600"/>
            <a:ext cx="2057400" cy="55165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609600"/>
            <a:ext cx="5562600" cy="5516564"/>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a:xfrm>
            <a:off x="6553200" y="6248402"/>
            <a:ext cx="2209800" cy="365125"/>
          </a:xfrm>
        </p:spPr>
        <p:txBody>
          <a:bodyPr/>
          <a:lstStyle/>
          <a:p>
            <a:fld id="{87A3AF84-E84F-5545-A3FF-83E887CDC134}" type="datetimeFigureOut">
              <a:rPr lang="en-US" smtClean="0"/>
              <a:pPr/>
              <a:t>8/5/10</a:t>
            </a:fld>
            <a:endParaRPr lang="en-US"/>
          </a:p>
        </p:txBody>
      </p:sp>
      <p:sp>
        <p:nvSpPr>
          <p:cNvPr id="5" name="Footer Placeholder 4"/>
          <p:cNvSpPr>
            <a:spLocks noGrp="1"/>
          </p:cNvSpPr>
          <p:nvPr>
            <p:ph type="ftr" sz="quarter" idx="11"/>
          </p:nvPr>
        </p:nvSpPr>
        <p:spPr>
          <a:xfrm>
            <a:off x="457201" y="6248207"/>
            <a:ext cx="5573483" cy="365125"/>
          </a:xfrm>
        </p:spPr>
        <p:txBody>
          <a:bodyPr/>
          <a:lstStyle/>
          <a:p>
            <a:endParaRPr lang="en-US"/>
          </a:p>
        </p:txBody>
      </p:sp>
      <p:sp>
        <p:nvSpPr>
          <p:cNvPr id="7" name="Rectangle 6"/>
          <p:cNvSpPr/>
          <p:nvPr/>
        </p:nvSpPr>
        <p:spPr bwMode="white">
          <a:xfrm>
            <a:off x="6096318" y="0"/>
            <a:ext cx="320040"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8" name="Rectangle 7"/>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9" name="Rectangle 8"/>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6" name="Slide Number Placeholder 5"/>
          <p:cNvSpPr>
            <a:spLocks noGrp="1"/>
          </p:cNvSpPr>
          <p:nvPr>
            <p:ph type="sldNum" sz="quarter" idx="12"/>
          </p:nvPr>
        </p:nvSpPr>
        <p:spPr>
          <a:xfrm rot="5400000">
            <a:off x="5989638" y="144462"/>
            <a:ext cx="533400" cy="244476"/>
          </a:xfrm>
        </p:spPr>
        <p:txBody>
          <a:bodyPr/>
          <a:lstStyle/>
          <a:p>
            <a:fld id="{D57DEDA1-8C4D-9247-BC9E-7DF01CD8DAAC}"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87A3AF84-E84F-5545-A3FF-83E887CDC134}" type="datetimeFigureOut">
              <a:rPr lang="en-US" smtClean="0"/>
              <a:pPr/>
              <a:t>8/5/10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D57DEDA1-8C4D-9247-BC9E-7DF01CD8DAAC}" type="slidenum">
              <a:rPr lang="en-US" smtClean="0"/>
              <a:pPr/>
              <a:t>‹#›</a:t>
            </a:fld>
            <a:endParaRPr lang="en-US"/>
          </a:p>
        </p:txBody>
      </p:sp>
      <p:sp>
        <p:nvSpPr>
          <p:cNvPr id="8" name="Content Placeholder 7"/>
          <p:cNvSpPr>
            <a:spLocks noGrp="1"/>
          </p:cNvSpPr>
          <p:nvPr>
            <p:ph sz="quarter" idx="1"/>
          </p:nvPr>
        </p:nvSpPr>
        <p:spPr>
          <a:xfrm>
            <a:off x="612648" y="1600200"/>
            <a:ext cx="8153400" cy="44958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secHead" preserve="1">
  <p:cSld name="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71600" y="2743200"/>
            <a:ext cx="7123113" cy="1673225"/>
          </a:xfrm>
        </p:spPr>
        <p:txBody>
          <a:bodyPr anchor="t"/>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7" name="Rectangle 6"/>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kumimoji="0" lang="en-US" smtClean="0"/>
              <a:t>Click to edit Master title style</a:t>
            </a:r>
            <a:endParaRPr kumimoji="0" lang="en-US"/>
          </a:p>
        </p:txBody>
      </p:sp>
      <p:sp>
        <p:nvSpPr>
          <p:cNvPr id="12" name="Date Placeholder 11"/>
          <p:cNvSpPr>
            <a:spLocks noGrp="1"/>
          </p:cNvSpPr>
          <p:nvPr>
            <p:ph type="dt" sz="half" idx="10"/>
          </p:nvPr>
        </p:nvSpPr>
        <p:spPr/>
        <p:txBody>
          <a:bodyPr/>
          <a:lstStyle/>
          <a:p>
            <a:fld id="{87A3AF84-E84F-5545-A3FF-83E887CDC134}" type="datetimeFigureOut">
              <a:rPr lang="en-US" smtClean="0"/>
              <a:pPr/>
              <a:t>8/5/10</a:t>
            </a:fld>
            <a:endParaRPr lang="en-US"/>
          </a:p>
        </p:txBody>
      </p:sp>
      <p:sp>
        <p:nvSpPr>
          <p:cNvPr id="13" name="Slide Number Placeholder 12"/>
          <p:cNvSpPr>
            <a:spLocks noGrp="1"/>
          </p:cNvSpPr>
          <p:nvPr>
            <p:ph type="sldNum" sz="quarter" idx="11"/>
          </p:nvPr>
        </p:nvSpPr>
        <p:spPr>
          <a:xfrm>
            <a:off x="0" y="1752600"/>
            <a:ext cx="1295400" cy="701676"/>
          </a:xfrm>
        </p:spPr>
        <p:txBody>
          <a:bodyPr>
            <a:noAutofit/>
          </a:bodyPr>
          <a:lstStyle>
            <a:lvl1pPr>
              <a:defRPr sz="2400">
                <a:solidFill>
                  <a:srgbClr val="FFFFFF"/>
                </a:solidFill>
              </a:defRPr>
            </a:lvl1pPr>
          </a:lstStyle>
          <a:p>
            <a:fld id="{D57DEDA1-8C4D-9247-BC9E-7DF01CD8DAAC}" type="slidenum">
              <a:rPr lang="en-US" smtClean="0"/>
              <a:pPr/>
              <a:t>‹#›</a:t>
            </a:fld>
            <a:endParaRPr lang="en-US"/>
          </a:p>
        </p:txBody>
      </p:sp>
      <p:sp>
        <p:nvSpPr>
          <p:cNvPr id="14" name="Footer Placeholder 13"/>
          <p:cNvSpPr>
            <a:spLocks noGrp="1"/>
          </p:cNvSpPr>
          <p:nvPr>
            <p:ph type="ftr" sz="quarter" idx="12"/>
          </p:nvPr>
        </p:nvSpPr>
        <p:spPr/>
        <p:txBody>
          <a:bodyPr/>
          <a:lstStyle/>
          <a:p>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9" name="Content Placeholder 8"/>
          <p:cNvSpPr>
            <a:spLocks noGrp="1"/>
          </p:cNvSpPr>
          <p:nvPr>
            <p:ph sz="quarter" idx="1"/>
          </p:nvPr>
        </p:nvSpPr>
        <p:spPr>
          <a:xfrm>
            <a:off x="609600" y="1589567"/>
            <a:ext cx="38862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844901" y="1589567"/>
            <a:ext cx="38862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8" name="Date Placeholder 7"/>
          <p:cNvSpPr>
            <a:spLocks noGrp="1"/>
          </p:cNvSpPr>
          <p:nvPr>
            <p:ph type="dt" sz="half" idx="15"/>
          </p:nvPr>
        </p:nvSpPr>
        <p:spPr/>
        <p:txBody>
          <a:bodyPr rtlCol="0"/>
          <a:lstStyle/>
          <a:p>
            <a:fld id="{87A3AF84-E84F-5545-A3FF-83E887CDC134}" type="datetimeFigureOut">
              <a:rPr lang="en-US" smtClean="0"/>
              <a:pPr/>
              <a:t>8/5/10</a:t>
            </a:fld>
            <a:endParaRPr lang="en-US"/>
          </a:p>
        </p:txBody>
      </p:sp>
      <p:sp>
        <p:nvSpPr>
          <p:cNvPr id="10" name="Slide Number Placeholder 9"/>
          <p:cNvSpPr>
            <a:spLocks noGrp="1"/>
          </p:cNvSpPr>
          <p:nvPr>
            <p:ph type="sldNum" sz="quarter" idx="16"/>
          </p:nvPr>
        </p:nvSpPr>
        <p:spPr/>
        <p:txBody>
          <a:bodyPr rtlCol="0"/>
          <a:lstStyle/>
          <a:p>
            <a:fld id="{D57DEDA1-8C4D-9247-BC9E-7DF01CD8DAAC}" type="slidenum">
              <a:rPr lang="en-US" smtClean="0"/>
              <a:pPr/>
              <a:t>‹#›</a:t>
            </a:fld>
            <a:endParaRPr lang="en-US"/>
          </a:p>
        </p:txBody>
      </p:sp>
      <p:sp>
        <p:nvSpPr>
          <p:cNvPr id="12" name="Footer Placeholder 11"/>
          <p:cNvSpPr>
            <a:spLocks noGrp="1"/>
          </p:cNvSpPr>
          <p:nvPr>
            <p:ph type="ftr" sz="quarter" idx="17"/>
          </p:nvPr>
        </p:nvSpPr>
        <p:spPr/>
        <p:txBody>
          <a:bodyPr rtlCol="0"/>
          <a:lstStyle/>
          <a:p>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nchor="ctr"/>
          <a:lstStyle>
            <a:lvl1pPr>
              <a:defRPr/>
            </a:lvl1pPr>
          </a:lstStyle>
          <a:p>
            <a:r>
              <a:rPr kumimoji="0" lang="en-US" smtClean="0"/>
              <a:t>Click to edit Master title style</a:t>
            </a:r>
            <a:endParaRPr kumimoji="0" lang="en-US"/>
          </a:p>
        </p:txBody>
      </p:sp>
      <p:sp>
        <p:nvSpPr>
          <p:cNvPr id="11" name="Content Placeholder 10"/>
          <p:cNvSpPr>
            <a:spLocks noGrp="1"/>
          </p:cNvSpPr>
          <p:nvPr>
            <p:ph sz="quarter" idx="2"/>
          </p:nvPr>
        </p:nvSpPr>
        <p:spPr>
          <a:xfrm>
            <a:off x="609600" y="2438400"/>
            <a:ext cx="3886200"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quarter" idx="4"/>
          </p:nvPr>
        </p:nvSpPr>
        <p:spPr>
          <a:xfrm>
            <a:off x="4800600" y="2438400"/>
            <a:ext cx="3886200"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Date Placeholder 9"/>
          <p:cNvSpPr>
            <a:spLocks noGrp="1"/>
          </p:cNvSpPr>
          <p:nvPr>
            <p:ph type="dt" sz="half" idx="15"/>
          </p:nvPr>
        </p:nvSpPr>
        <p:spPr/>
        <p:txBody>
          <a:bodyPr rtlCol="0"/>
          <a:lstStyle/>
          <a:p>
            <a:fld id="{87A3AF84-E84F-5545-A3FF-83E887CDC134}" type="datetimeFigureOut">
              <a:rPr lang="en-US" smtClean="0"/>
              <a:pPr/>
              <a:t>8/5/10</a:t>
            </a:fld>
            <a:endParaRPr lang="en-US"/>
          </a:p>
        </p:txBody>
      </p:sp>
      <p:sp>
        <p:nvSpPr>
          <p:cNvPr id="12" name="Slide Number Placeholder 11"/>
          <p:cNvSpPr>
            <a:spLocks noGrp="1"/>
          </p:cNvSpPr>
          <p:nvPr>
            <p:ph type="sldNum" sz="quarter" idx="16"/>
          </p:nvPr>
        </p:nvSpPr>
        <p:spPr/>
        <p:txBody>
          <a:bodyPr rtlCol="0"/>
          <a:lstStyle/>
          <a:p>
            <a:fld id="{D57DEDA1-8C4D-9247-BC9E-7DF01CD8DAAC}" type="slidenum">
              <a:rPr lang="en-US" smtClean="0"/>
              <a:pPr/>
              <a:t>‹#›</a:t>
            </a:fld>
            <a:endParaRPr lang="en-US"/>
          </a:p>
        </p:txBody>
      </p:sp>
      <p:sp>
        <p:nvSpPr>
          <p:cNvPr id="14" name="Footer Placeholder 13"/>
          <p:cNvSpPr>
            <a:spLocks noGrp="1"/>
          </p:cNvSpPr>
          <p:nvPr>
            <p:ph type="ftr" sz="quarter" idx="17"/>
          </p:nvPr>
        </p:nvSpPr>
        <p:spPr/>
        <p:txBody>
          <a:bodyPr rtlCol="0"/>
          <a:lstStyle/>
          <a:p>
            <a:endParaRPr lang="en-US"/>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87A3AF84-E84F-5545-A3FF-83E887CDC134}" type="datetimeFigureOut">
              <a:rPr lang="en-US" smtClean="0"/>
              <a:pPr/>
              <a:t>8/5/10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lvl1pPr>
              <a:defRPr>
                <a:solidFill>
                  <a:srgbClr val="FFFFFF"/>
                </a:solidFill>
              </a:defRPr>
            </a:lvl1pPr>
          </a:lstStyle>
          <a:p>
            <a:fld id="{D57DEDA1-8C4D-9247-BC9E-7DF01CD8DAAC}"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A3AF84-E84F-5545-A3FF-83E887CDC134}" type="datetimeFigureOut">
              <a:rPr lang="en-US" smtClean="0"/>
              <a:pPr/>
              <a:t>8/5/10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0" y="6248400"/>
            <a:ext cx="533400" cy="381000"/>
          </a:xfrm>
        </p:spPr>
        <p:txBody>
          <a:bodyPr/>
          <a:lstStyle>
            <a:lvl1pPr>
              <a:defRPr>
                <a:solidFill>
                  <a:schemeClr val="tx2"/>
                </a:solidFill>
              </a:defRPr>
            </a:lvl1pPr>
          </a:lstStyle>
          <a:p>
            <a:fld id="{D57DEDA1-8C4D-9247-BC9E-7DF01CD8DAAC}"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nchor="ctr"/>
          <a:lstStyle>
            <a:lvl1pPr algn="l">
              <a:buNone/>
              <a:defRPr sz="4400" b="0"/>
            </a:lvl1p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fld id="{87A3AF84-E84F-5545-A3FF-83E887CDC134}" type="datetimeFigureOut">
              <a:rPr lang="en-US" smtClean="0"/>
              <a:pPr/>
              <a:t>8/5/10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lvl1pPr>
              <a:defRPr>
                <a:solidFill>
                  <a:srgbClr val="FFFFFF"/>
                </a:solidFill>
              </a:defRPr>
            </a:lvl1pPr>
          </a:lstStyle>
          <a:p>
            <a:fld id="{D57DEDA1-8C4D-9247-BC9E-7DF01CD8DAAC}" type="slidenum">
              <a:rPr lang="en-US" smtClean="0"/>
              <a:pPr/>
              <a:t>‹#›</a:t>
            </a:fld>
            <a:endParaRPr lang="en-US"/>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picTx" preserve="1">
  <p:cSld name="Picture with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smtClean="0"/>
              <a:t>Click to edit Master text styles</a:t>
            </a:r>
          </a:p>
        </p:txBody>
      </p:sp>
      <p:sp>
        <p:nvSpPr>
          <p:cNvPr id="8" name="Rectangle 7"/>
          <p:cNvSpPr/>
          <p:nvPr/>
        </p:nvSpPr>
        <p:spPr bwMode="white">
          <a:xfrm>
            <a:off x="-9144" y="4572000"/>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9144" y="4663440"/>
            <a:ext cx="1463040"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1545336" y="4654296"/>
            <a:ext cx="7598664"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1600200" y="4648200"/>
            <a:ext cx="7315200" cy="685800"/>
          </a:xfrm>
        </p:spPr>
        <p:txBody>
          <a:bodyPr anchor="ctr"/>
          <a:lstStyle>
            <a:lvl1pPr algn="l">
              <a:buNone/>
              <a:defRPr sz="2800" b="0">
                <a:solidFill>
                  <a:srgbClr val="FFFFFF"/>
                </a:solidFill>
              </a:defRPr>
            </a:lvl1pPr>
          </a:lstStyle>
          <a:p>
            <a:r>
              <a:rPr kumimoji="0" lang="en-US" smtClean="0"/>
              <a:t>Click to edit Master title style</a:t>
            </a:r>
            <a:endParaRPr kumimoji="0" lang="en-US"/>
          </a:p>
        </p:txBody>
      </p:sp>
      <p:sp>
        <p:nvSpPr>
          <p:cNvPr id="11" name="Rectangle 10"/>
          <p:cNvSpPr/>
          <p:nvPr/>
        </p:nvSpPr>
        <p:spPr bwMode="white">
          <a:xfrm>
            <a:off x="1447800" y="0"/>
            <a:ext cx="100584" cy="686714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Date Placeholder 11"/>
          <p:cNvSpPr>
            <a:spLocks noGrp="1"/>
          </p:cNvSpPr>
          <p:nvPr>
            <p:ph type="dt" sz="half" idx="10"/>
          </p:nvPr>
        </p:nvSpPr>
        <p:spPr>
          <a:xfrm>
            <a:off x="6248400" y="6248400"/>
            <a:ext cx="2667000" cy="365125"/>
          </a:xfrm>
        </p:spPr>
        <p:txBody>
          <a:bodyPr rtlCol="0"/>
          <a:lstStyle/>
          <a:p>
            <a:fld id="{87A3AF84-E84F-5545-A3FF-83E887CDC134}" type="datetimeFigureOut">
              <a:rPr lang="en-US" smtClean="0"/>
              <a:pPr/>
              <a:t>8/5/10</a:t>
            </a:fld>
            <a:endParaRPr lang="en-US"/>
          </a:p>
        </p:txBody>
      </p:sp>
      <p:sp>
        <p:nvSpPr>
          <p:cNvPr id="13" name="Slide Number Placeholder 12"/>
          <p:cNvSpPr>
            <a:spLocks noGrp="1"/>
          </p:cNvSpPr>
          <p:nvPr>
            <p:ph type="sldNum" sz="quarter" idx="11"/>
          </p:nvPr>
        </p:nvSpPr>
        <p:spPr>
          <a:xfrm>
            <a:off x="0" y="4667249"/>
            <a:ext cx="1447800" cy="663578"/>
          </a:xfrm>
        </p:spPr>
        <p:txBody>
          <a:bodyPr rtlCol="0"/>
          <a:lstStyle>
            <a:lvl1pPr>
              <a:defRPr sz="2800"/>
            </a:lvl1pPr>
          </a:lstStyle>
          <a:p>
            <a:fld id="{D57DEDA1-8C4D-9247-BC9E-7DF01CD8DAAC}" type="slidenum">
              <a:rPr lang="en-US" smtClean="0"/>
              <a:pPr/>
              <a:t>‹#›</a:t>
            </a:fld>
            <a:endParaRPr lang="en-US"/>
          </a:p>
        </p:txBody>
      </p:sp>
      <p:sp>
        <p:nvSpPr>
          <p:cNvPr id="14" name="Footer Placeholder 13"/>
          <p:cNvSpPr>
            <a:spLocks noGrp="1"/>
          </p:cNvSpPr>
          <p:nvPr>
            <p:ph type="ftr" sz="quarter" idx="12"/>
          </p:nvPr>
        </p:nvSpPr>
        <p:spPr>
          <a:xfrm>
            <a:off x="1600200" y="6248206"/>
            <a:ext cx="4572000" cy="365125"/>
          </a:xfrm>
        </p:spPr>
        <p:txBody>
          <a:bodyPr rtlCol="0"/>
          <a:lstStyle/>
          <a:p>
            <a:endParaRPr lang="en-US"/>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lstStyle>
            <a:lvl1pPr marL="0" indent="0">
              <a:buNone/>
              <a:defRPr sz="3200"/>
            </a:lvl1pPr>
          </a:lstStyle>
          <a:p>
            <a:r>
              <a:rPr kumimoji="0" lang="en-US" smtClean="0"/>
              <a:t>Click icon to add picture</a:t>
            </a:r>
            <a:endParaRPr kumimoji="0"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609600" y="228600"/>
            <a:ext cx="8153400" cy="990600"/>
          </a:xfrm>
          <a:prstGeom prst="rect">
            <a:avLst/>
          </a:prstGeom>
        </p:spPr>
        <p:txBody>
          <a:bodyPr vert="horz" anchor="ctr">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612648" y="1600200"/>
            <a:ext cx="8153400" cy="452628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096000" y="6248400"/>
            <a:ext cx="2667000" cy="365125"/>
          </a:xfrm>
          <a:prstGeom prst="rect">
            <a:avLst/>
          </a:prstGeom>
        </p:spPr>
        <p:txBody>
          <a:bodyPr vert="horz" anchor="ctr" anchorCtr="0"/>
          <a:lstStyle>
            <a:lvl1pPr algn="l" eaLnBrk="1" latinLnBrk="0" hangingPunct="1">
              <a:defRPr kumimoji="0" sz="1400">
                <a:solidFill>
                  <a:schemeClr val="tx2"/>
                </a:solidFill>
              </a:defRPr>
            </a:lvl1pPr>
          </a:lstStyle>
          <a:p>
            <a:fld id="{87A3AF84-E84F-5545-A3FF-83E887CDC134}" type="datetimeFigureOut">
              <a:rPr lang="en-US" smtClean="0"/>
              <a:pPr/>
              <a:t>8/5/10</a:t>
            </a:fld>
            <a:endParaRPr lang="en-US"/>
          </a:p>
        </p:txBody>
      </p:sp>
      <p:sp>
        <p:nvSpPr>
          <p:cNvPr id="3" name="Footer Placeholder 2"/>
          <p:cNvSpPr>
            <a:spLocks noGrp="1"/>
          </p:cNvSpPr>
          <p:nvPr>
            <p:ph type="ftr" sz="quarter" idx="3"/>
          </p:nvPr>
        </p:nvSpPr>
        <p:spPr>
          <a:xfrm>
            <a:off x="609600" y="6248206"/>
            <a:ext cx="5421083" cy="365125"/>
          </a:xfrm>
          <a:prstGeom prst="rect">
            <a:avLst/>
          </a:prstGeom>
        </p:spPr>
        <p:txBody>
          <a:bodyPr vert="horz" anchor="ctr"/>
          <a:lstStyle>
            <a:lvl1pPr algn="r" eaLnBrk="1" latinLnBrk="0" hangingPunct="1">
              <a:defRPr kumimoji="0" sz="1400">
                <a:solidFill>
                  <a:schemeClr val="tx2"/>
                </a:solidFill>
              </a:defRPr>
            </a:lvl1pPr>
          </a:lstStyle>
          <a:p>
            <a:endParaRPr lang="en-US"/>
          </a:p>
        </p:txBody>
      </p:sp>
      <p:sp>
        <p:nvSpPr>
          <p:cNvPr id="7" name="Rectangle 6"/>
          <p:cNvSpPr/>
          <p:nvPr/>
        </p:nvSpPr>
        <p:spPr bwMode="white">
          <a:xfrm>
            <a:off x="0" y="1234440"/>
            <a:ext cx="9144000"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0" y="1280160"/>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590550" y="1280160"/>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3" name="Slide Number Placeholder 22"/>
          <p:cNvSpPr>
            <a:spLocks noGrp="1"/>
          </p:cNvSpPr>
          <p:nvPr>
            <p:ph type="sldNum" sz="quarter" idx="4"/>
          </p:nvPr>
        </p:nvSpPr>
        <p:spPr>
          <a:xfrm>
            <a:off x="0" y="1272222"/>
            <a:ext cx="533400" cy="244476"/>
          </a:xfrm>
          <a:prstGeom prst="rect">
            <a:avLst/>
          </a:prstGeom>
        </p:spPr>
        <p:txBody>
          <a:bodyPr vert="horz" anchor="ctr" anchorCtr="0">
            <a:normAutofit/>
          </a:bodyPr>
          <a:lstStyle>
            <a:lvl1pPr algn="ctr" eaLnBrk="1" latinLnBrk="0" hangingPunct="1">
              <a:defRPr kumimoji="0" sz="1400" b="1">
                <a:solidFill>
                  <a:srgbClr val="FFFFFF"/>
                </a:solidFill>
              </a:defRPr>
            </a:lvl1pPr>
          </a:lstStyle>
          <a:p>
            <a:fld id="{D57DEDA1-8C4D-9247-BC9E-7DF01CD8DAAC}"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rtl="0" eaLnBrk="1" latinLnBrk="0" hangingPunct="1">
        <a:spcBef>
          <a:spcPct val="0"/>
        </a:spcBef>
        <a:buNone/>
        <a:defRPr kumimoji="0" sz="4400" kern="1200">
          <a:solidFill>
            <a:schemeClr val="tx2"/>
          </a:solidFill>
          <a:latin typeface="+mj-lt"/>
          <a:ea typeface="+mj-ea"/>
          <a:cs typeface="+mj-cs"/>
        </a:defRPr>
      </a:lvl1pPr>
    </p:titleStyle>
    <p:body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xml"/><Relationship Id="rId3" Type="http://schemas.openxmlformats.org/officeDocument/2006/relationships/image" Target="../media/image11.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xml"/><Relationship Id="rId3" Type="http://schemas.openxmlformats.org/officeDocument/2006/relationships/image" Target="../media/image3.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xml"/><Relationship Id="rId3" Type="http://schemas.openxmlformats.org/officeDocument/2006/relationships/image" Target="../media/image4.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xml"/><Relationship Id="rId3" Type="http://schemas.openxmlformats.org/officeDocument/2006/relationships/image" Target="../media/image5.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5.xml"/><Relationship Id="rId3" Type="http://schemas.openxmlformats.org/officeDocument/2006/relationships/image" Target="../media/image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6.xml"/><Relationship Id="rId3" Type="http://schemas.openxmlformats.org/officeDocument/2006/relationships/image" Target="../media/image7.jpe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4" Type="http://schemas.openxmlformats.org/officeDocument/2006/relationships/image" Target="../media/image8.png"/><Relationship Id="rId1" Type="http://schemas.openxmlformats.org/officeDocument/2006/relationships/video" Target="file://localhost/Users/tzitlalybarajas/Desktop/keck%20pics/rrm-o50-i75-b60-redt.mov.qt" TargetMode="External"/><Relationship Id="rId2"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8.xml"/><Relationship Id="rId3" Type="http://schemas.openxmlformats.org/officeDocument/2006/relationships/image" Target="../media/image9.gi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HD 176582</a:t>
            </a:r>
            <a:endParaRPr lang="en-US" dirty="0"/>
          </a:p>
        </p:txBody>
      </p:sp>
      <p:sp>
        <p:nvSpPr>
          <p:cNvPr id="3" name="Subtitle 2"/>
          <p:cNvSpPr>
            <a:spLocks noGrp="1"/>
          </p:cNvSpPr>
          <p:nvPr>
            <p:ph type="subTitle" idx="1"/>
          </p:nvPr>
        </p:nvSpPr>
        <p:spPr/>
        <p:txBody>
          <a:bodyPr>
            <a:normAutofit fontScale="40000" lnSpcReduction="20000"/>
          </a:bodyPr>
          <a:lstStyle/>
          <a:p>
            <a:r>
              <a:rPr lang="en-US" dirty="0" smtClean="0"/>
              <a:t>Tzitlaly Barajas</a:t>
            </a:r>
          </a:p>
          <a:p>
            <a:r>
              <a:rPr lang="en-US" dirty="0" smtClean="0"/>
              <a:t>Swarthmore College</a:t>
            </a:r>
          </a:p>
          <a:p>
            <a:r>
              <a:rPr lang="en-US" dirty="0" smtClean="0"/>
              <a:t>Keck North East Consortium </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HD 176582</a:t>
            </a:r>
            <a:endParaRPr lang="en-US" dirty="0"/>
          </a:p>
        </p:txBody>
      </p:sp>
      <p:sp>
        <p:nvSpPr>
          <p:cNvPr id="4" name="Content Placeholder 3"/>
          <p:cNvSpPr>
            <a:spLocks noGrp="1"/>
          </p:cNvSpPr>
          <p:nvPr>
            <p:ph sz="quarter" idx="1"/>
          </p:nvPr>
        </p:nvSpPr>
        <p:spPr/>
        <p:txBody>
          <a:bodyPr/>
          <a:lstStyle/>
          <a:p>
            <a:pPr>
              <a:buNone/>
            </a:pPr>
            <a:r>
              <a:rPr lang="en-US" dirty="0" smtClean="0"/>
              <a:t>Results:</a:t>
            </a:r>
          </a:p>
          <a:p>
            <a:pPr>
              <a:buNone/>
            </a:pPr>
            <a:r>
              <a:rPr lang="en-US" dirty="0" smtClean="0"/>
              <a:t>Period:</a:t>
            </a:r>
          </a:p>
          <a:p>
            <a:pPr>
              <a:buNone/>
            </a:pPr>
            <a:r>
              <a:rPr lang="en-US" dirty="0" smtClean="0"/>
              <a:t>Variability across filters:</a:t>
            </a:r>
          </a:p>
          <a:p>
            <a:pPr>
              <a:buNone/>
            </a:pPr>
            <a:r>
              <a:rPr lang="en-US" dirty="0" smtClean="0"/>
              <a:t>Characterization of magnetosphere:</a:t>
            </a:r>
          </a:p>
          <a:p>
            <a:pPr>
              <a:buNone/>
            </a:pPr>
            <a:endParaRPr lang="en-US" dirty="0"/>
          </a:p>
        </p:txBody>
      </p:sp>
      <p:pic>
        <p:nvPicPr>
          <p:cNvPr id="6" name="Content Placeholder 5" descr="findi.jpg"/>
          <p:cNvPicPr>
            <a:picLocks noGrp="1" noChangeAspect="1"/>
          </p:cNvPicPr>
          <p:nvPr>
            <p:ph sz="quarter" idx="2"/>
          </p:nvPr>
        </p:nvPicPr>
        <p:blipFill>
          <a:blip r:embed="rId3"/>
          <a:srcRect t="-9268" b="-9268"/>
          <a:stretch>
            <a:fillRect/>
          </a:stretch>
        </p:blipFill>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observatory</a:t>
            </a:r>
            <a:endParaRPr lang="en-US" dirty="0"/>
          </a:p>
        </p:txBody>
      </p:sp>
      <p:pic>
        <p:nvPicPr>
          <p:cNvPr id="4" name="Content Placeholder 3" descr="694148_com_foxgamesin.jpg"/>
          <p:cNvPicPr>
            <a:picLocks noGrp="1" noChangeAspect="1"/>
          </p:cNvPicPr>
          <p:nvPr>
            <p:ph sz="quarter" idx="1"/>
          </p:nvPr>
        </p:nvPicPr>
        <p:blipFill>
          <a:blip r:embed="rId3"/>
          <a:srcRect l="-6667" r="-6667"/>
          <a:stretch>
            <a:fillRect/>
          </a:stretch>
        </p:blipFill>
        <p:spPr/>
      </p:pic>
      <p:sp>
        <p:nvSpPr>
          <p:cNvPr id="5" name="Text Placeholder 4"/>
          <p:cNvSpPr>
            <a:spLocks noGrp="1"/>
          </p:cNvSpPr>
          <p:nvPr>
            <p:ph sz="quarter" idx="2"/>
          </p:nvPr>
        </p:nvSpPr>
        <p:spPr/>
        <p:txBody>
          <a:bodyPr>
            <a:normAutofit fontScale="92500" lnSpcReduction="20000"/>
          </a:bodyPr>
          <a:lstStyle/>
          <a:p>
            <a:pPr>
              <a:buNone/>
            </a:pPr>
            <a:r>
              <a:rPr lang="en-US" dirty="0" smtClean="0"/>
              <a:t>Peter van de Kamp Observatory at Swarthmore college</a:t>
            </a:r>
          </a:p>
          <a:p>
            <a:pPr>
              <a:buNone/>
            </a:pPr>
            <a:endParaRPr lang="en-US" dirty="0" smtClean="0"/>
          </a:p>
          <a:p>
            <a:pPr>
              <a:buNone/>
            </a:pPr>
            <a:r>
              <a:rPr lang="en-US" dirty="0" smtClean="0"/>
              <a:t>Location:                           39° 54′08″N                75° 21′04″W</a:t>
            </a:r>
          </a:p>
          <a:p>
            <a:pPr>
              <a:buNone/>
            </a:pPr>
            <a:endParaRPr lang="en-US" dirty="0" smtClean="0"/>
          </a:p>
          <a:p>
            <a:pPr>
              <a:buNone/>
            </a:pPr>
            <a:r>
              <a:rPr lang="en-US" dirty="0" smtClean="0"/>
              <a:t>Average humidity: 70%</a:t>
            </a:r>
          </a:p>
          <a:p>
            <a:pPr>
              <a:buNone/>
            </a:pPr>
            <a:endParaRPr lang="en-US" dirty="0" smtClean="0"/>
          </a:p>
          <a:p>
            <a:pPr>
              <a:buNone/>
            </a:pPr>
            <a:r>
              <a:rPr lang="en-US" dirty="0" smtClean="0"/>
              <a:t>Average seeing</a:t>
            </a:r>
            <a:r>
              <a:rPr lang="en-US" dirty="0" smtClean="0"/>
              <a:t>: 3” - 5”</a:t>
            </a:r>
          </a:p>
          <a:p>
            <a:endParaRPr lang="en-US" dirty="0" smtClean="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telescope</a:t>
            </a:r>
            <a:endParaRPr lang="en-US" dirty="0"/>
          </a:p>
        </p:txBody>
      </p:sp>
      <p:sp>
        <p:nvSpPr>
          <p:cNvPr id="6" name="Content Placeholder 5"/>
          <p:cNvSpPr>
            <a:spLocks noGrp="1"/>
          </p:cNvSpPr>
          <p:nvPr>
            <p:ph sz="quarter" idx="1"/>
          </p:nvPr>
        </p:nvSpPr>
        <p:spPr/>
        <p:txBody>
          <a:bodyPr>
            <a:normAutofit lnSpcReduction="10000"/>
          </a:bodyPr>
          <a:lstStyle/>
          <a:p>
            <a:pPr>
              <a:buNone/>
            </a:pPr>
            <a:r>
              <a:rPr lang="en-US" dirty="0" smtClean="0"/>
              <a:t>RCOS 0.6m</a:t>
            </a:r>
            <a:r>
              <a:rPr lang="en-US" dirty="0" smtClean="0"/>
              <a:t> </a:t>
            </a:r>
          </a:p>
          <a:p>
            <a:pPr>
              <a:buNone/>
            </a:pPr>
            <a:r>
              <a:rPr lang="en-US" dirty="0" smtClean="0"/>
              <a:t>	Ritchey-Chretien </a:t>
            </a:r>
          </a:p>
          <a:p>
            <a:pPr>
              <a:buNone/>
            </a:pPr>
            <a:r>
              <a:rPr lang="en-US" dirty="0" smtClean="0"/>
              <a:t>	Telescope </a:t>
            </a:r>
          </a:p>
          <a:p>
            <a:pPr>
              <a:buNone/>
            </a:pPr>
            <a:endParaRPr lang="en-US" dirty="0" smtClean="0"/>
          </a:p>
          <a:p>
            <a:pPr>
              <a:buNone/>
            </a:pPr>
            <a:r>
              <a:rPr lang="en-US" dirty="0" smtClean="0"/>
              <a:t>4k </a:t>
            </a:r>
            <a:r>
              <a:rPr lang="en-US" dirty="0" smtClean="0"/>
              <a:t>Apogee</a:t>
            </a:r>
            <a:r>
              <a:rPr lang="en-US" dirty="0" smtClean="0"/>
              <a:t> Alta CCD</a:t>
            </a:r>
          </a:p>
          <a:p>
            <a:pPr>
              <a:buNone/>
            </a:pPr>
            <a:endParaRPr lang="en-US" dirty="0" smtClean="0"/>
          </a:p>
          <a:p>
            <a:pPr>
              <a:buNone/>
            </a:pPr>
            <a:r>
              <a:rPr lang="en-US" dirty="0" err="1" smtClean="0"/>
              <a:t>Fov</a:t>
            </a:r>
            <a:r>
              <a:rPr lang="en-US" dirty="0" smtClean="0"/>
              <a:t>: 0.45 deg</a:t>
            </a:r>
          </a:p>
          <a:p>
            <a:pPr>
              <a:buNone/>
            </a:pPr>
            <a:endParaRPr lang="en-US" dirty="0" smtClean="0"/>
          </a:p>
          <a:p>
            <a:pPr>
              <a:buNone/>
            </a:pPr>
            <a:r>
              <a:rPr lang="en-US" dirty="0" smtClean="0"/>
              <a:t>Limit:</a:t>
            </a:r>
            <a:r>
              <a:rPr lang="en-US" dirty="0" smtClean="0"/>
              <a:t> </a:t>
            </a:r>
            <a:r>
              <a:rPr lang="en-US" dirty="0" err="1" smtClean="0"/>
              <a:t>mag</a:t>
            </a:r>
            <a:endParaRPr lang="en-US" dirty="0" smtClean="0"/>
          </a:p>
        </p:txBody>
      </p:sp>
      <p:pic>
        <p:nvPicPr>
          <p:cNvPr id="7" name="Content Placeholder 6" descr="telescope2.JPG"/>
          <p:cNvPicPr>
            <a:picLocks noGrp="1" noChangeAspect="1"/>
          </p:cNvPicPr>
          <p:nvPr>
            <p:ph sz="quarter" idx="2"/>
          </p:nvPr>
        </p:nvPicPr>
        <p:blipFill>
          <a:blip r:embed="rId3"/>
          <a:srcRect l="-6667" r="-6667"/>
          <a:stretch>
            <a:fillRect/>
          </a:stretch>
        </p:blipFill>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observing</a:t>
            </a:r>
            <a:endParaRPr lang="en-US" dirty="0"/>
          </a:p>
        </p:txBody>
      </p:sp>
      <p:sp>
        <p:nvSpPr>
          <p:cNvPr id="3" name="Text Placeholder 2"/>
          <p:cNvSpPr>
            <a:spLocks noGrp="1"/>
          </p:cNvSpPr>
          <p:nvPr>
            <p:ph type="body" idx="2"/>
          </p:nvPr>
        </p:nvSpPr>
        <p:spPr/>
        <p:txBody>
          <a:bodyPr>
            <a:normAutofit/>
          </a:bodyPr>
          <a:lstStyle/>
          <a:p>
            <a:r>
              <a:rPr lang="en-US" dirty="0" smtClean="0"/>
              <a:t>            Control telescope from adjacent room</a:t>
            </a:r>
          </a:p>
          <a:p>
            <a:r>
              <a:rPr lang="en-US" dirty="0" smtClean="0"/>
              <a:t>Use Maxim dl to take images.</a:t>
            </a:r>
          </a:p>
          <a:p>
            <a:r>
              <a:rPr lang="en-US" dirty="0" smtClean="0"/>
              <a:t>The Sky software to control telescope.</a:t>
            </a:r>
          </a:p>
        </p:txBody>
      </p:sp>
      <p:pic>
        <p:nvPicPr>
          <p:cNvPr id="5" name="Content Placeholder 4" descr="694148_com_foxgamesin.jpg"/>
          <p:cNvPicPr>
            <a:picLocks noGrp="1" noChangeAspect="1"/>
          </p:cNvPicPr>
          <p:nvPr>
            <p:ph sz="quarter" idx="1"/>
          </p:nvPr>
        </p:nvPicPr>
        <p:blipFill>
          <a:blip r:embed="rId3"/>
          <a:srcRect t="-1786" b="-1786"/>
          <a:stretch>
            <a:fillRect/>
          </a:stretch>
        </p:blipFill>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lightcurves</a:t>
            </a:r>
            <a:endParaRPr lang="en-US" dirty="0"/>
          </a:p>
        </p:txBody>
      </p:sp>
      <p:sp>
        <p:nvSpPr>
          <p:cNvPr id="3" name="Text Placeholder 2"/>
          <p:cNvSpPr>
            <a:spLocks noGrp="1"/>
          </p:cNvSpPr>
          <p:nvPr>
            <p:ph type="body" idx="2"/>
          </p:nvPr>
        </p:nvSpPr>
        <p:spPr/>
        <p:txBody>
          <a:bodyPr>
            <a:normAutofit fontScale="92500" lnSpcReduction="10000"/>
          </a:bodyPr>
          <a:lstStyle/>
          <a:p>
            <a:r>
              <a:rPr lang="en-US" dirty="0" smtClean="0"/>
              <a:t>Reduce data using IRAF:</a:t>
            </a:r>
          </a:p>
          <a:p>
            <a:r>
              <a:rPr lang="en-US" dirty="0" smtClean="0"/>
              <a:t>Subtract Bias</a:t>
            </a:r>
          </a:p>
          <a:p>
            <a:r>
              <a:rPr lang="en-US" dirty="0" smtClean="0"/>
              <a:t>Divide by </a:t>
            </a:r>
            <a:r>
              <a:rPr lang="en-US" dirty="0" err="1" smtClean="0"/>
              <a:t>Skyflats</a:t>
            </a:r>
            <a:endParaRPr lang="en-US" dirty="0" smtClean="0"/>
          </a:p>
          <a:p>
            <a:r>
              <a:rPr lang="en-US" dirty="0" smtClean="0"/>
              <a:t>Use as many comparison as possible</a:t>
            </a:r>
          </a:p>
          <a:p>
            <a:r>
              <a:rPr lang="en-US" dirty="0" smtClean="0"/>
              <a:t>Subtract magnitudes of comparison stars from target</a:t>
            </a:r>
          </a:p>
        </p:txBody>
      </p:sp>
      <p:pic>
        <p:nvPicPr>
          <p:cNvPr id="5" name="Content Placeholder 4" descr="Uplotv.png"/>
          <p:cNvPicPr>
            <a:picLocks noGrp="1" noChangeAspect="1"/>
          </p:cNvPicPr>
          <p:nvPr>
            <p:ph sz="quarter" idx="1"/>
          </p:nvPr>
        </p:nvPicPr>
        <p:blipFill>
          <a:blip r:embed="rId3"/>
          <a:srcRect l="-4310" r="-4310"/>
          <a:stretch>
            <a:fillRect/>
          </a:stretch>
        </p:blipFill>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massive magnetic stars</a:t>
            </a:r>
            <a:endParaRPr lang="en-US" dirty="0"/>
          </a:p>
        </p:txBody>
      </p:sp>
      <p:sp>
        <p:nvSpPr>
          <p:cNvPr id="9" name="Text Placeholder 8"/>
          <p:cNvSpPr>
            <a:spLocks noGrp="1"/>
          </p:cNvSpPr>
          <p:nvPr>
            <p:ph type="body" idx="2"/>
          </p:nvPr>
        </p:nvSpPr>
        <p:spPr/>
        <p:txBody>
          <a:bodyPr>
            <a:normAutofit/>
          </a:bodyPr>
          <a:lstStyle/>
          <a:p>
            <a:r>
              <a:rPr lang="en-US" dirty="0" smtClean="0"/>
              <a:t>B type Stars:</a:t>
            </a:r>
          </a:p>
          <a:p>
            <a:r>
              <a:rPr lang="en-US" dirty="0" smtClean="0"/>
              <a:t>Classified by presence of H, </a:t>
            </a:r>
            <a:r>
              <a:rPr lang="en-US" dirty="0" err="1" smtClean="0"/>
              <a:t>HeI</a:t>
            </a:r>
            <a:r>
              <a:rPr lang="en-US" dirty="0" smtClean="0"/>
              <a:t> in spectra</a:t>
            </a:r>
          </a:p>
          <a:p>
            <a:r>
              <a:rPr lang="en-US" dirty="0" smtClean="0"/>
              <a:t>Mass:             3 - 20 </a:t>
            </a:r>
            <a:r>
              <a:rPr lang="en-US" dirty="0" err="1" smtClean="0"/>
              <a:t>M</a:t>
            </a:r>
            <a:r>
              <a:rPr lang="en-US" baseline="-25000" dirty="0" err="1" smtClean="0"/>
              <a:t>sol</a:t>
            </a:r>
            <a:endParaRPr lang="en-US" dirty="0" smtClean="0"/>
          </a:p>
          <a:p>
            <a:r>
              <a:rPr lang="en-US" dirty="0" smtClean="0"/>
              <a:t>Luminosity:  100 - 50k </a:t>
            </a:r>
            <a:r>
              <a:rPr lang="en-US" dirty="0" err="1" smtClean="0"/>
              <a:t>L</a:t>
            </a:r>
            <a:r>
              <a:rPr lang="en-US" baseline="-25000" dirty="0" err="1" smtClean="0"/>
              <a:t>sol</a:t>
            </a:r>
            <a:endParaRPr lang="en-US" baseline="-25000" dirty="0" smtClean="0"/>
          </a:p>
          <a:p>
            <a:r>
              <a:rPr lang="en-US" dirty="0" smtClean="0"/>
              <a:t>Temperature: 10k - 30k K</a:t>
            </a:r>
          </a:p>
          <a:p>
            <a:endParaRPr lang="en-US" dirty="0" smtClean="0"/>
          </a:p>
        </p:txBody>
      </p:sp>
      <p:pic>
        <p:nvPicPr>
          <p:cNvPr id="10" name="Content Placeholder 9" descr="hrcolour.jpg"/>
          <p:cNvPicPr>
            <a:picLocks noGrp="1" noChangeAspect="1"/>
          </p:cNvPicPr>
          <p:nvPr>
            <p:ph sz="quarter" idx="1"/>
          </p:nvPr>
        </p:nvPicPr>
        <p:blipFill>
          <a:blip r:embed="rId3"/>
          <a:srcRect t="-4431" b="-4431"/>
          <a:stretch>
            <a:fillRect/>
          </a:stretch>
        </p:blipFill>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massive magnetic stars</a:t>
            </a:r>
            <a:endParaRPr lang="en-US" dirty="0"/>
          </a:p>
        </p:txBody>
      </p:sp>
      <p:sp>
        <p:nvSpPr>
          <p:cNvPr id="5" name="Text Placeholder 4"/>
          <p:cNvSpPr>
            <a:spLocks noGrp="1"/>
          </p:cNvSpPr>
          <p:nvPr>
            <p:ph type="body" idx="2"/>
          </p:nvPr>
        </p:nvSpPr>
        <p:spPr/>
        <p:txBody>
          <a:bodyPr>
            <a:normAutofit fontScale="92500" lnSpcReduction="10000"/>
          </a:bodyPr>
          <a:lstStyle/>
          <a:p>
            <a:r>
              <a:rPr lang="en-US" dirty="0" smtClean="0"/>
              <a:t>Bp type stars:</a:t>
            </a:r>
          </a:p>
          <a:p>
            <a:r>
              <a:rPr lang="en-US" dirty="0" smtClean="0"/>
              <a:t>Peculiar: unusual metal abundances on surface </a:t>
            </a:r>
          </a:p>
          <a:p>
            <a:r>
              <a:rPr lang="en-US" dirty="0" smtClean="0"/>
              <a:t>Harbor global rigidly rotating magnetic fields </a:t>
            </a:r>
          </a:p>
          <a:p>
            <a:r>
              <a:rPr lang="en-US" dirty="0" smtClean="0"/>
              <a:t>Stellar wind channeled and contained by magnetic field lines</a:t>
            </a:r>
          </a:p>
          <a:p>
            <a:endParaRPr lang="en-US" dirty="0"/>
          </a:p>
        </p:txBody>
      </p:sp>
      <p:pic>
        <p:nvPicPr>
          <p:cNvPr id="6" name="rrm-o50-i75-b60-redt.mov.qt">
            <a:hlinkClick r:id="" action="ppaction://media"/>
          </p:cNvPr>
          <p:cNvPicPr/>
          <p:nvPr>
            <p:ph sz="quarter" idx="1"/>
            <a:videoFile r:link="rId1"/>
          </p:nvPr>
        </p:nvPicPr>
        <p:blipFill>
          <a:blip r:embed="rId4"/>
          <a:stretch>
            <a:fillRect/>
          </a:stretch>
        </p:blipFill>
        <p:spPr>
          <a:xfrm>
            <a:off x="3352800" y="1752600"/>
            <a:ext cx="4419600" cy="4419600"/>
          </a:xfr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p:cTn id="7" fill="hold" display="0">
                  <p:stCondLst>
                    <p:cond delay="indefinite"/>
                  </p:stCondLst>
                  <p:endCondLst>
                    <p:cond evt="onNext" delay="0">
                      <p:tgtEl>
                        <p:sldTgt/>
                      </p:tgtEl>
                    </p:cond>
                    <p:cond evt="onPrev" delay="0">
                      <p:tgtEl>
                        <p:sldTgt/>
                      </p:tgtEl>
                    </p:cond>
                  </p:endCondLst>
                </p:cTn>
                <p:tgtEl>
                  <p:spTgt spid="6"/>
                </p:tgtEl>
              </p:cMediaNode>
            </p:video>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t>
            </a:r>
            <a:r>
              <a:rPr lang="en-US" dirty="0" smtClean="0"/>
              <a:t>assive magnetic stars</a:t>
            </a:r>
            <a:endParaRPr lang="en-US" dirty="0"/>
          </a:p>
        </p:txBody>
      </p:sp>
      <p:sp>
        <p:nvSpPr>
          <p:cNvPr id="5" name="Text Placeholder 4"/>
          <p:cNvSpPr>
            <a:spLocks noGrp="1"/>
          </p:cNvSpPr>
          <p:nvPr>
            <p:ph type="body" idx="2"/>
          </p:nvPr>
        </p:nvSpPr>
        <p:spPr>
          <a:xfrm>
            <a:off x="609600" y="1752600"/>
            <a:ext cx="1752600" cy="4343400"/>
          </a:xfrm>
        </p:spPr>
        <p:txBody>
          <a:bodyPr>
            <a:normAutofit/>
          </a:bodyPr>
          <a:lstStyle/>
          <a:p>
            <a:r>
              <a:rPr lang="en-US" dirty="0" smtClean="0"/>
              <a:t>V</a:t>
            </a:r>
            <a:r>
              <a:rPr lang="en-US" dirty="0" smtClean="0"/>
              <a:t>ariability in </a:t>
            </a:r>
            <a:r>
              <a:rPr lang="en-US" dirty="0" err="1" smtClean="0"/>
              <a:t>lightcurve</a:t>
            </a:r>
            <a:r>
              <a:rPr lang="en-US" dirty="0" smtClean="0"/>
              <a:t> caused by magnetosphere blocking light from stars</a:t>
            </a:r>
          </a:p>
          <a:p>
            <a:r>
              <a:rPr lang="en-US" dirty="0" smtClean="0"/>
              <a:t>How much light is blocked is determined by:</a:t>
            </a:r>
          </a:p>
          <a:p>
            <a:pPr lvl="1"/>
            <a:r>
              <a:rPr lang="en-US" dirty="0" smtClean="0"/>
              <a:t>Inclination</a:t>
            </a:r>
          </a:p>
          <a:p>
            <a:pPr lvl="1"/>
            <a:r>
              <a:rPr lang="en-US" dirty="0" smtClean="0"/>
              <a:t>Obliquity</a:t>
            </a:r>
          </a:p>
          <a:p>
            <a:pPr lvl="1"/>
            <a:r>
              <a:rPr lang="en-US" dirty="0" smtClean="0"/>
              <a:t>Rotational speed </a:t>
            </a:r>
          </a:p>
          <a:p>
            <a:pPr lvl="1"/>
            <a:r>
              <a:rPr lang="en-US" dirty="0" smtClean="0"/>
              <a:t>Optical thickness</a:t>
            </a:r>
          </a:p>
        </p:txBody>
      </p:sp>
      <p:pic>
        <p:nvPicPr>
          <p:cNvPr id="6" name="Content Placeholder 5" descr="nf1.gif"/>
          <p:cNvPicPr>
            <a:picLocks noGrp="1" noChangeAspect="1"/>
          </p:cNvPicPr>
          <p:nvPr>
            <p:ph sz="quarter" idx="1"/>
          </p:nvPr>
        </p:nvPicPr>
        <p:blipFill>
          <a:blip r:embed="rId3"/>
          <a:srcRect l="-42478" r="-42478"/>
          <a:stretch>
            <a:fillRect/>
          </a:stretch>
        </p:blipFill>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HD 176582</a:t>
            </a:r>
            <a:endParaRPr lang="en-US" dirty="0"/>
          </a:p>
        </p:txBody>
      </p:sp>
      <p:sp>
        <p:nvSpPr>
          <p:cNvPr id="3" name="Content Placeholder 2"/>
          <p:cNvSpPr>
            <a:spLocks noGrp="1"/>
          </p:cNvSpPr>
          <p:nvPr>
            <p:ph sz="quarter" idx="1"/>
          </p:nvPr>
        </p:nvSpPr>
        <p:spPr>
          <a:xfrm>
            <a:off x="612648" y="1600199"/>
            <a:ext cx="8153400" cy="4160633"/>
          </a:xfrm>
        </p:spPr>
        <p:txBody>
          <a:bodyPr/>
          <a:lstStyle/>
          <a:p>
            <a:r>
              <a:rPr lang="en-US" sz="2000" dirty="0" smtClean="0"/>
              <a:t>Spectrum indicative of magnetosphere</a:t>
            </a:r>
          </a:p>
          <a:p>
            <a:r>
              <a:rPr lang="en-US" sz="2000" dirty="0" smtClean="0"/>
              <a:t>Period of 1.58 days determined from magnetic field data</a:t>
            </a:r>
          </a:p>
          <a:p>
            <a:r>
              <a:rPr lang="en-US" sz="2000" dirty="0" err="1" smtClean="0"/>
              <a:t>Hipparcos</a:t>
            </a:r>
            <a:r>
              <a:rPr lang="en-US" sz="2000" dirty="0" smtClean="0"/>
              <a:t> data shows variability on the order of ~ 30-40 </a:t>
            </a:r>
            <a:r>
              <a:rPr lang="en-US" sz="2000" dirty="0" err="1" smtClean="0"/>
              <a:t>mmags</a:t>
            </a:r>
            <a:endParaRPr lang="en-US" sz="2000" dirty="0" smtClean="0"/>
          </a:p>
          <a:p>
            <a:endParaRPr lang="en-US" dirty="0"/>
          </a:p>
        </p:txBody>
      </p:sp>
      <p:pic>
        <p:nvPicPr>
          <p:cNvPr id="4" name="Picture 3" descr="Picture 3.png"/>
          <p:cNvPicPr>
            <a:picLocks noChangeAspect="1"/>
          </p:cNvPicPr>
          <p:nvPr/>
        </p:nvPicPr>
        <p:blipFill>
          <a:blip r:embed="rId3"/>
          <a:stretch>
            <a:fillRect/>
          </a:stretch>
        </p:blipFill>
        <p:spPr>
          <a:xfrm>
            <a:off x="612648" y="3295039"/>
            <a:ext cx="7777383" cy="2955162"/>
          </a:xfrm>
          <a:prstGeom prst="rect">
            <a:avLst/>
          </a:prstGeom>
        </p:spPr>
      </p:pic>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 Id="rId2" Type="http://schemas.openxmlformats.org/officeDocument/2006/relationships/image" Target="../media/image2.jpeg"/></Relationships>
</file>

<file path=ppt/theme/theme1.xml><?xml version="1.0" encoding="utf-8"?>
<a:theme xmlns:a="http://schemas.openxmlformats.org/drawingml/2006/main" name="peachybeach">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Median">
      <a:majorFont>
        <a:latin typeface="Tw Cen MT"/>
        <a:ea typeface=""/>
        <a:cs typeface=""/>
        <a:font script="Grek" typeface="Calibri"/>
        <a:font script="Cyrl" typeface="Calibri"/>
        <a:font script="Jpan" typeface="ＭＳ Ｐゴシック"/>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ＭＳ Ｐゴシック"/>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peachybeach.thmx</Template>
  <TotalTime>9291</TotalTime>
  <Words>2094</Words>
  <Application>Microsoft Macintosh PowerPoint</Application>
  <PresentationFormat>On-screen Show (4:3)</PresentationFormat>
  <Paragraphs>146</Paragraphs>
  <Slides>10</Slides>
  <Notes>10</Notes>
  <HiddenSlides>0</HiddenSlides>
  <MMClips>1</MMClips>
  <ScaleCrop>false</ScaleCrop>
  <HeadingPairs>
    <vt:vector size="4" baseType="variant">
      <vt:variant>
        <vt:lpstr>Design Template</vt:lpstr>
      </vt:variant>
      <vt:variant>
        <vt:i4>1</vt:i4>
      </vt:variant>
      <vt:variant>
        <vt:lpstr>Slide Titles</vt:lpstr>
      </vt:variant>
      <vt:variant>
        <vt:i4>10</vt:i4>
      </vt:variant>
    </vt:vector>
  </HeadingPairs>
  <TitlesOfParts>
    <vt:vector size="11" baseType="lpstr">
      <vt:lpstr>peachybeach</vt:lpstr>
      <vt:lpstr>HD 176582</vt:lpstr>
      <vt:lpstr>the observatory</vt:lpstr>
      <vt:lpstr>the telescope</vt:lpstr>
      <vt:lpstr>observing</vt:lpstr>
      <vt:lpstr>lightcurves</vt:lpstr>
      <vt:lpstr>massive magnetic stars</vt:lpstr>
      <vt:lpstr>massive magnetic stars</vt:lpstr>
      <vt:lpstr>massive magnetic stars</vt:lpstr>
      <vt:lpstr>HD 176582</vt:lpstr>
      <vt:lpstr>HD 176582</vt:lpstr>
    </vt:vector>
  </TitlesOfParts>
  <Company>Los Angeles City College</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HD 176582</dc:title>
  <dc:creator>Tzitlaly Barajas</dc:creator>
  <cp:lastModifiedBy>Tzitlaly Barajas</cp:lastModifiedBy>
  <cp:revision>8</cp:revision>
  <dcterms:created xsi:type="dcterms:W3CDTF">2010-08-05T17:18:40Z</dcterms:created>
  <dcterms:modified xsi:type="dcterms:W3CDTF">2010-08-07T09:43:42Z</dcterms:modified>
</cp:coreProperties>
</file>