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403" r:id="rId2"/>
    <p:sldId id="771" r:id="rId3"/>
    <p:sldId id="816" r:id="rId4"/>
    <p:sldId id="821" r:id="rId5"/>
    <p:sldId id="825" r:id="rId6"/>
    <p:sldId id="815" r:id="rId7"/>
    <p:sldId id="827" r:id="rId8"/>
    <p:sldId id="850" r:id="rId9"/>
    <p:sldId id="828" r:id="rId10"/>
    <p:sldId id="829" r:id="rId11"/>
    <p:sldId id="818" r:id="rId12"/>
    <p:sldId id="852" r:id="rId13"/>
    <p:sldId id="817" r:id="rId14"/>
    <p:sldId id="830" r:id="rId15"/>
    <p:sldId id="844" r:id="rId16"/>
    <p:sldId id="845" r:id="rId17"/>
    <p:sldId id="846" r:id="rId18"/>
    <p:sldId id="847" r:id="rId19"/>
    <p:sldId id="858" r:id="rId20"/>
    <p:sldId id="823" r:id="rId21"/>
    <p:sldId id="862" r:id="rId22"/>
    <p:sldId id="623" r:id="rId23"/>
    <p:sldId id="877" r:id="rId24"/>
    <p:sldId id="624" r:id="rId25"/>
    <p:sldId id="859" r:id="rId26"/>
    <p:sldId id="833" r:id="rId27"/>
    <p:sldId id="863" r:id="rId28"/>
    <p:sldId id="864" r:id="rId29"/>
    <p:sldId id="865" r:id="rId30"/>
    <p:sldId id="866" r:id="rId31"/>
    <p:sldId id="867" r:id="rId32"/>
    <p:sldId id="868" r:id="rId33"/>
    <p:sldId id="869" r:id="rId34"/>
    <p:sldId id="870" r:id="rId35"/>
    <p:sldId id="871" r:id="rId36"/>
    <p:sldId id="872" r:id="rId37"/>
    <p:sldId id="860" r:id="rId38"/>
    <p:sldId id="861" r:id="rId39"/>
    <p:sldId id="874" r:id="rId40"/>
    <p:sldId id="873" r:id="rId41"/>
    <p:sldId id="875" r:id="rId42"/>
    <p:sldId id="876" r:id="rId43"/>
    <p:sldId id="834" r:id="rId44"/>
    <p:sldId id="835" r:id="rId45"/>
    <p:sldId id="836" r:id="rId46"/>
    <p:sldId id="837" r:id="rId47"/>
    <p:sldId id="838" r:id="rId48"/>
    <p:sldId id="795" r:id="rId49"/>
    <p:sldId id="797" r:id="rId50"/>
    <p:sldId id="798" r:id="rId51"/>
    <p:sldId id="799" r:id="rId52"/>
    <p:sldId id="800" r:id="rId53"/>
    <p:sldId id="801" r:id="rId54"/>
    <p:sldId id="802" r:id="rId55"/>
    <p:sldId id="803" r:id="rId56"/>
    <p:sldId id="777" r:id="rId57"/>
    <p:sldId id="796" r:id="rId58"/>
    <p:sldId id="785" r:id="rId59"/>
    <p:sldId id="804" r:id="rId60"/>
    <p:sldId id="770" r:id="rId61"/>
    <p:sldId id="848" r:id="rId62"/>
    <p:sldId id="849" r:id="rId63"/>
    <p:sldId id="736" r:id="rId64"/>
    <p:sldId id="851" r:id="rId65"/>
    <p:sldId id="776" r:id="rId66"/>
    <p:sldId id="790" r:id="rId67"/>
    <p:sldId id="791" r:id="rId68"/>
    <p:sldId id="792" r:id="rId69"/>
    <p:sldId id="820" r:id="rId70"/>
    <p:sldId id="843" r:id="rId71"/>
    <p:sldId id="786" r:id="rId72"/>
    <p:sldId id="806" r:id="rId73"/>
    <p:sldId id="807" r:id="rId74"/>
    <p:sldId id="808" r:id="rId75"/>
    <p:sldId id="788" r:id="rId76"/>
    <p:sldId id="832" r:id="rId77"/>
    <p:sldId id="840" r:id="rId78"/>
    <p:sldId id="839" r:id="rId79"/>
    <p:sldId id="841" r:id="rId80"/>
    <p:sldId id="853" r:id="rId81"/>
    <p:sldId id="842" r:id="rId82"/>
    <p:sldId id="854" r:id="rId83"/>
    <p:sldId id="855" r:id="rId84"/>
    <p:sldId id="856" r:id="rId85"/>
    <p:sldId id="857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C0BFC-A67C-3E4F-8B19-F7A49B89BA2F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83C2F-95C9-304A-BB3E-9A45F9AAAF97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9A5A-6DCF-E449-8ACE-BD183F717554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2D514-3DD4-A24F-BEAD-78861AB922BD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B5AF2A1-0B5F-EF4A-B144-8713131413DE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49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70D615E9-0049-C34D-BF89-A9343789FDCC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50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4EFBCAB-FF4E-B349-BFFF-10C88BDA5B84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51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34D3DD4F-455B-E64B-B960-42C3184B749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52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5A2A004-6549-714F-A691-00338F3997DF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53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597D0110-B6FD-6D43-908E-DDC6905F561B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54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C9015A7-B4B7-BB48-9D08-A72B96A4980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55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B2BAF17-B3DD-1D41-8ED5-D55C3393280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8C68E-0B78-1B4A-BFD6-D9F2D41AC3F6}" type="slidenum">
              <a:rPr lang="en-US" altLang="zh-TW"/>
              <a:pPr/>
              <a:t>66</a:t>
            </a:fld>
            <a:endParaRPr lang="en-US" altLang="zh-TW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28AD1-AB78-2242-BE9D-8E3870B6E167}" type="slidenum">
              <a:rPr lang="en-US" altLang="zh-TW"/>
              <a:pPr/>
              <a:t>67</a:t>
            </a:fld>
            <a:endParaRPr lang="en-US" altLang="zh-TW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BB30D-5096-F54F-AC4A-F333539C2E14}" type="slidenum">
              <a:rPr lang="en-US" altLang="zh-TW"/>
              <a:pPr/>
              <a:t>68</a:t>
            </a:fld>
            <a:endParaRPr lang="en-US" altLang="zh-TW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A73D2-1128-E041-9989-5A56D3366C0F}" type="slidenum">
              <a:rPr lang="en-US" altLang="zh-TW"/>
              <a:pPr/>
              <a:t>72</a:t>
            </a:fld>
            <a:endParaRPr lang="en-US" altLang="zh-TW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05BB2-FF93-C54C-93F7-A9C42EE0D2A7}" type="slidenum">
              <a:rPr lang="en-US" altLang="zh-TW"/>
              <a:pPr/>
              <a:t>73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512DD-896F-4349-947E-027CAE304908}" type="slidenum">
              <a:rPr lang="en-US" altLang="zh-TW"/>
              <a:pPr/>
              <a:t>74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B2BAF17-B3DD-1D41-8ED5-D55C3393280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471CA43B-5635-FB43-8AF7-79393ACDCE82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36CE0C3-3ED2-674F-820B-43258B334FB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C724DFBF-569A-FD43-B47D-35E15EB4F8E3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AE4930AA-C6BE-8643-AD20-259C9D383E2D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dcohen1\files\professional\talks\talks_spring2009\MiMeS_Paris\movies\COUP_optical_xray_m3.mov" TargetMode="Externa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dcohen1\files\professional\talks\talks_spring2009\MiMeS_Paris\movies\COUP_variability_m1.mpg" TargetMode="Externa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X-ray Diagnostics and Their Relationship to Magnetic Fields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86000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f5b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874" y="4724399"/>
            <a:ext cx="18507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orion_x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97185"/>
            <a:ext cx="1828800" cy="1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gxi_v650_umax66_bluesqu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10921"/>
            <a:ext cx="2590800" cy="1842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E: </a:t>
            </a:r>
            <a:r>
              <a:rPr lang="en-US" i="1" dirty="0" smtClean="0">
                <a:solidFill>
                  <a:srgbClr val="D2E1FF"/>
                </a:solidFill>
              </a:rPr>
              <a:t>XMM</a:t>
            </a:r>
            <a:r>
              <a:rPr lang="en-US" dirty="0" smtClean="0">
                <a:solidFill>
                  <a:srgbClr val="D2E1FF"/>
                </a:solidFill>
              </a:rPr>
              <a:t> light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019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Sanz-Forcada</a:t>
            </a:r>
            <a:r>
              <a:rPr lang="en-US" sz="1600" dirty="0" smtClean="0">
                <a:solidFill>
                  <a:srgbClr val="D2E1FF"/>
                </a:solidFill>
              </a:rPr>
              <a:t> et al. 2004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81062"/>
            <a:ext cx="75152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048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XMM EPIC </a:t>
            </a:r>
            <a:r>
              <a:rPr lang="en-US" dirty="0" smtClean="0">
                <a:solidFill>
                  <a:srgbClr val="D2E1FF"/>
                </a:solidFill>
              </a:rPr>
              <a:t>spectrum of </a:t>
            </a:r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609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Sanz-Forcada</a:t>
            </a:r>
            <a:r>
              <a:rPr lang="en-US" sz="1600" dirty="0" smtClean="0">
                <a:solidFill>
                  <a:srgbClr val="D2E1FF"/>
                </a:solidFill>
              </a:rPr>
              <a:t> et al. 2004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460" y="735806"/>
            <a:ext cx="6743079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121450" y="152400"/>
            <a:ext cx="6955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Differences between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normal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Hot plasma emitting thermal x-rays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500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300 km gives T ~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2649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50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2647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48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95300" y="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grating spectra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C: hotter plasma, narrower emission lines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z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Pup: cooler plasma, broad emission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82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magnetic O star –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</a:t>
            </a: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Emission Measure </a:t>
            </a: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4008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2051"/>
            <a:ext cx="5539582" cy="62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F3C556"/>
                </a:solidFill>
              </a:rPr>
              <a:t>1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r>
              <a:rPr lang="en-US" dirty="0" smtClean="0">
                <a:solidFill>
                  <a:srgbClr val="F3C556"/>
                </a:solidFill>
              </a:rPr>
              <a:t> C is much hotter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are significantly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narrower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, too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2" y="774700"/>
            <a:ext cx="7325275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096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D2E1FF"/>
                </a:solidFill>
              </a:rPr>
              <a:t>Wade et al. 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Dipole magnetic field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24" y="449636"/>
            <a:ext cx="8954552" cy="59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943600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D2E1FF"/>
                </a:solidFill>
              </a:rPr>
              <a:t>Shore &amp; Brown, 1990</a:t>
            </a:r>
            <a:endParaRPr lang="en-US" sz="1600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19100" y="76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Rotating tilted dipole</a:t>
            </a:r>
            <a:endParaRPr lang="en-US" altLang="zh-TW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596062"/>
            <a:ext cx="800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Simulation/visualization courtesy R.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Townsend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rrm-o25-i75-b60-red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4500" y="685800"/>
            <a:ext cx="5715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simulations of magnetically channeled wind</a:t>
            </a: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by A.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-Doula;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290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90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290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2907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2903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289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89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28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29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29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2896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28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28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288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1257300" y="6172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closer the hot plasma is to the star, the deeper the dip in the x-ray light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485900" y="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contour encloses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26981" name="Picture 5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200400"/>
            <a:ext cx="3530600" cy="30480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762000"/>
            <a:ext cx="3323696" cy="43815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45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Launched 2000: superior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sensitivity,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spatial resolution, and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spectral resolution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sub-</a:t>
            </a:r>
            <a:r>
              <a:rPr lang="en-US" dirty="0" err="1" smtClean="0">
                <a:solidFill>
                  <a:srgbClr val="D2E1FF"/>
                </a:solidFill>
              </a:rPr>
              <a:t>arcsecond</a:t>
            </a:r>
            <a:r>
              <a:rPr lang="en-US" dirty="0" smtClean="0">
                <a:solidFill>
                  <a:srgbClr val="D2E1FF"/>
                </a:solidFill>
              </a:rPr>
              <a:t> resolution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934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z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…not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density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as is usually the case. </a:t>
            </a:r>
          </a:p>
          <a:p>
            <a:pPr eaLnBrk="0" hangingPunct="0">
              <a:spcBef>
                <a:spcPct val="50000"/>
              </a:spcBef>
              <a:defRPr/>
            </a:pPr>
            <a:endParaRPr lang="zh-TW" altLang="en-US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f/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 and the x-ray light curve both indicate that the hot plasma is somewhat closer to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photosphere of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than the MHD models predict.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924800" cy="604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7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Pup S XV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MEG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0" y="609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Both have CCD detectors for imaging spectroscopy (at low spectral resolution: </a:t>
            </a:r>
            <a:r>
              <a:rPr lang="en-US" i="1" dirty="0" smtClean="0">
                <a:solidFill>
                  <a:srgbClr val="D2E1FF"/>
                </a:solidFill>
              </a:rPr>
              <a:t>R</a:t>
            </a:r>
            <a:r>
              <a:rPr lang="en-US" dirty="0" smtClean="0">
                <a:solidFill>
                  <a:srgbClr val="D2E1FF"/>
                </a:solidFill>
              </a:rPr>
              <a:t>~20 to 50)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743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And – with lower sensitivity – both have grating spectrometers with resolutions of a few 100 to ~1000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1384280"/>
            <a:ext cx="75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Normal massive stars have x-ray line profiles consistent with the predictions of the wind instability model.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Photoelectric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absorption’s effect on the profile shapes can be used as a mass-loss rate diagnostic: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mass-loss rates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are lower than previously thought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Later-type massive stars have X-rays that are harder to understand, though…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3000"/>
            <a:ext cx="60753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1571625"/>
            <a:ext cx="57388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11981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4478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stars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high-mass stars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Stellar rotation vs. X-ray luminosity</a:t>
            </a:r>
          </a:p>
        </p:txBody>
      </p:sp>
      <p:pic>
        <p:nvPicPr>
          <p:cNvPr id="26629" name="Picture 7" descr="lx_vsini_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3434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x_vsini_ear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41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548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26815"/>
                </a:solidFill>
              </a:rPr>
              <a:t>No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about late O and early B stars with big filling factors and narrow lines?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6324600" y="6324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Yuri </a:t>
            </a:r>
            <a:r>
              <a:rPr lang="en-US" sz="1400" dirty="0" err="1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Beletsky</a:t>
            </a:r>
            <a:r>
              <a:rPr lang="en-US" sz="1400" dirty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(ESO)</a:t>
            </a:r>
            <a:endParaRPr lang="en-US" dirty="0">
              <a:solidFill>
                <a:schemeClr val="accent3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85800" y="990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838200" y="762000"/>
            <a:ext cx="2362200" cy="36576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685800" y="990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838200" y="762000"/>
            <a:ext cx="2362200" cy="36576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 flipH="1">
            <a:off x="1295400" y="228600"/>
            <a:ext cx="2590800" cy="19812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scrossfield_beletsky_big_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49313"/>
            <a:ext cx="4572000" cy="5157787"/>
          </a:xfrm>
          <a:prstGeom prst="rect">
            <a:avLst/>
          </a:prstGeom>
          <a:noFill/>
        </p:spPr>
      </p:pic>
      <p:sp>
        <p:nvSpPr>
          <p:cNvPr id="420867" name="Line 3"/>
          <p:cNvSpPr>
            <a:spLocks noChangeShapeType="1"/>
          </p:cNvSpPr>
          <p:nvPr/>
        </p:nvSpPr>
        <p:spPr bwMode="auto">
          <a:xfrm>
            <a:off x="2743200" y="762000"/>
            <a:ext cx="2438400" cy="2057400"/>
          </a:xfrm>
          <a:prstGeom prst="line">
            <a:avLst/>
          </a:prstGeom>
          <a:noFill/>
          <a:ln w="9525">
            <a:solidFill>
              <a:srgbClr val="D2E1FF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2819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pitchFamily="-97" charset="2"/>
              <a:buChar char="b"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Crucis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sz="16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aliases: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Mimosa</a:t>
            </a: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 111123</a:t>
            </a: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massive (16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baseline="-250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luminous (34,000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baseline="-250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hot (30,000 K) star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…but not quite as hot, massive, and luminous as an O star: a B0.5 III star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bodespread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bodespread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</p:spPr>
      </p:pic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172200" y="1981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6172200" y="1905000"/>
            <a:ext cx="1524000" cy="1143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500px-Flag_of_Braz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5334000" cy="3730625"/>
          </a:xfrm>
          <a:prstGeom prst="rect">
            <a:avLst/>
          </a:prstGeom>
          <a:noFill/>
        </p:spPr>
      </p:pic>
      <p:pic>
        <p:nvPicPr>
          <p:cNvPr id="345091" name="Picture 3" descr="800px-Flag_of_Sam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514600" cy="1257300"/>
          </a:xfrm>
          <a:prstGeom prst="rect">
            <a:avLst/>
          </a:prstGeom>
          <a:noFill/>
        </p:spPr>
      </p:pic>
      <p:pic>
        <p:nvPicPr>
          <p:cNvPr id="345092" name="Picture 4" descr="800px-Flag_of_New_Zea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2552700" cy="1276350"/>
          </a:xfrm>
          <a:prstGeom prst="rect">
            <a:avLst/>
          </a:prstGeom>
          <a:noFill/>
        </p:spPr>
      </p:pic>
      <p:pic>
        <p:nvPicPr>
          <p:cNvPr id="345093" name="Picture 5" descr="768px-Flag_of_Papua_New_Guin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514600" cy="1885950"/>
          </a:xfrm>
          <a:prstGeom prst="rect">
            <a:avLst/>
          </a:prstGeom>
          <a:noFill/>
        </p:spPr>
      </p:pic>
      <p:pic>
        <p:nvPicPr>
          <p:cNvPr id="345095" name="Picture 7" descr="Australia-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52400"/>
            <a:ext cx="25146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fe_line_wid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9" y="1016301"/>
            <a:ext cx="6704762" cy="482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Crucis</a:t>
            </a:r>
            <a:r>
              <a:rPr lang="en-US" dirty="0" smtClean="0">
                <a:solidFill>
                  <a:srgbClr val="D2E1FF"/>
                </a:solidFill>
              </a:rPr>
              <a:t> (B0.5 V): lines are narrow!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effectLst/>
              </a:rPr>
              <a:t>unresolved</a:t>
            </a:r>
            <a:endParaRPr lang="en-US" sz="1800" dirty="0">
              <a:solidFill>
                <a:srgbClr val="008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ffectLst/>
              </a:rPr>
              <a:t>best-fit</a:t>
            </a:r>
            <a:endParaRPr lang="en-US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effectLst/>
              </a:rPr>
              <a:t>wind-broadened</a:t>
            </a:r>
            <a:endParaRPr lang="en-US" sz="1800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895600" y="3124200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5486400" y="2667001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257800" y="1828800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594360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 XVII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1897_wid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48957"/>
            <a:ext cx="7315200" cy="536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Cru: O VIII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width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71" y="444873"/>
            <a:ext cx="8342857" cy="596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Later-type massive stars with weaker winds… X-ray production is hard to explain…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096000" y="14433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 C</a:t>
            </a:r>
            <a:endParaRPr lang="en-US" altLang="zh-TW" dirty="0">
              <a:solidFill>
                <a:srgbClr val="D2E1FF"/>
              </a:solidFill>
              <a:effectLst/>
              <a:ea typeface="新細明體" charset="-120"/>
              <a:cs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6781681" cy="5395913"/>
            <a:chOff x="1542" y="1392"/>
            <a:chExt cx="3361" cy="2631"/>
          </a:xfrm>
        </p:grpSpPr>
        <p:pic>
          <p:nvPicPr>
            <p:cNvPr id="20486" name="Picture 4" descr="orion_x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2" y="1392"/>
              <a:ext cx="2634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157" name="Line 5"/>
            <p:cNvSpPr>
              <a:spLocks noChangeShapeType="1"/>
            </p:cNvSpPr>
            <p:nvPr/>
          </p:nvSpPr>
          <p:spPr bwMode="auto">
            <a:xfrm flipH="1">
              <a:off x="2880" y="1689"/>
              <a:ext cx="2023" cy="1047"/>
            </a:xfrm>
            <a:prstGeom prst="line">
              <a:avLst/>
            </a:prstGeom>
            <a:noFill/>
            <a:ln w="15875">
              <a:solidFill>
                <a:srgbClr val="D2E1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ACIS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Orion </a:t>
            </a:r>
            <a:r>
              <a:rPr lang="en-US" dirty="0">
                <a:solidFill>
                  <a:srgbClr val="D2E1FF"/>
                </a:solidFill>
              </a:rPr>
              <a:t>Nebula </a:t>
            </a:r>
            <a:r>
              <a:rPr lang="en-US" dirty="0" smtClean="0">
                <a:solidFill>
                  <a:srgbClr val="D2E1FF"/>
                </a:solidFill>
              </a:rPr>
              <a:t>Cluster (COUP)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799138"/>
            <a:ext cx="3124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E6E6E6"/>
                </a:solidFill>
              </a:rPr>
              <a:t>Color coded according to photon energy (red: &lt;1keV;</a:t>
            </a:r>
            <a:r>
              <a:rPr lang="en-US" sz="1600" dirty="0" smtClean="0">
                <a:solidFill>
                  <a:srgbClr val="E6E6E6"/>
                </a:solidFill>
              </a:rPr>
              <a:t> </a:t>
            </a:r>
            <a:br>
              <a:rPr lang="en-US" sz="1600" dirty="0" smtClean="0">
                <a:solidFill>
                  <a:srgbClr val="E6E6E6"/>
                </a:solidFill>
              </a:rPr>
            </a:br>
            <a:r>
              <a:rPr lang="en-US" sz="1600" dirty="0" smtClean="0">
                <a:solidFill>
                  <a:srgbClr val="E6E6E6"/>
                </a:solidFill>
              </a:rPr>
              <a:t>green </a:t>
            </a:r>
            <a:r>
              <a:rPr lang="en-US" sz="1600" dirty="0">
                <a:solidFill>
                  <a:srgbClr val="E6E6E6"/>
                </a:solidFill>
              </a:rPr>
              <a:t>1 to 2 </a:t>
            </a:r>
            <a:r>
              <a:rPr lang="en-US" sz="1600" dirty="0" err="1">
                <a:solidFill>
                  <a:srgbClr val="E6E6E6"/>
                </a:solidFill>
              </a:rPr>
              <a:t>keV</a:t>
            </a:r>
            <a:r>
              <a:rPr lang="en-US" sz="1600" dirty="0">
                <a:solidFill>
                  <a:srgbClr val="E6E6E6"/>
                </a:solidFill>
              </a:rPr>
              <a:t>; blue &gt; 2 </a:t>
            </a:r>
            <a:r>
              <a:rPr lang="en-US" sz="1600" dirty="0" err="1">
                <a:solidFill>
                  <a:srgbClr val="E6E6E6"/>
                </a:solidFill>
              </a:rPr>
              <a:t>keV</a:t>
            </a:r>
            <a:r>
              <a:rPr lang="en-US" sz="1600" dirty="0">
                <a:solidFill>
                  <a:srgbClr val="E6E6E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 what about magnetic stars with soft X-rays?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934200" y="68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286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D2E1FF"/>
                </a:solidFill>
              </a:rPr>
              <a:t>Chandra </a:t>
            </a:r>
            <a:r>
              <a:rPr lang="en-US" dirty="0">
                <a:solidFill>
                  <a:srgbClr val="D2E1FF"/>
                </a:solidFill>
              </a:rPr>
              <a:t>HETGS/MEG spectrum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~ 1000 ~ 300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cxnSp>
        <p:nvCxnSpPr>
          <p:cNvPr id="55301" name="Straight Arrow Connector 5"/>
          <p:cNvCxnSpPr>
            <a:cxnSpLocks noChangeShapeType="1"/>
          </p:cNvCxnSpPr>
          <p:nvPr/>
        </p:nvCxnSpPr>
        <p:spPr bwMode="auto">
          <a:xfrm rot="16200000" flipV="1">
            <a:off x="11049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2" name="Straight Arrow Connector 7"/>
          <p:cNvCxnSpPr>
            <a:cxnSpLocks noChangeShapeType="1"/>
          </p:cNvCxnSpPr>
          <p:nvPr/>
        </p:nvCxnSpPr>
        <p:spPr bwMode="auto">
          <a:xfrm rot="16200000" flipV="1">
            <a:off x="1333501" y="3619500"/>
            <a:ext cx="531812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11430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Si</a:t>
            </a:r>
          </a:p>
        </p:txBody>
      </p:sp>
      <p:cxnSp>
        <p:nvCxnSpPr>
          <p:cNvPr id="55304" name="Straight Arrow Connector 9"/>
          <p:cNvCxnSpPr>
            <a:cxnSpLocks noChangeShapeType="1"/>
          </p:cNvCxnSpPr>
          <p:nvPr/>
        </p:nvCxnSpPr>
        <p:spPr bwMode="auto">
          <a:xfrm rot="16200000" flipV="1">
            <a:off x="19431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5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2324101" y="3619500"/>
            <a:ext cx="531812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2057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Mg</a:t>
            </a:r>
          </a:p>
        </p:txBody>
      </p:sp>
      <p:cxnSp>
        <p:nvCxnSpPr>
          <p:cNvPr id="55307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3391694" y="3618706"/>
            <a:ext cx="533400" cy="1588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8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3999707" y="3618706"/>
            <a:ext cx="533400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3581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Ne</a:t>
            </a:r>
          </a:p>
        </p:txBody>
      </p:sp>
      <p:cxnSp>
        <p:nvCxnSpPr>
          <p:cNvPr id="5531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61341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11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7200107" y="3618706"/>
            <a:ext cx="533400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6629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O</a:t>
            </a:r>
          </a:p>
        </p:txBody>
      </p:sp>
      <p:cxnSp>
        <p:nvCxnSpPr>
          <p:cNvPr id="55313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4610100" y="3543300"/>
            <a:ext cx="609600" cy="228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4" name="Straight Arrow Connector 22"/>
          <p:cNvCxnSpPr>
            <a:cxnSpLocks noChangeShapeType="1"/>
          </p:cNvCxnSpPr>
          <p:nvPr/>
        </p:nvCxnSpPr>
        <p:spPr bwMode="auto">
          <a:xfrm rot="16200000" flipV="1">
            <a:off x="4762500" y="3543300"/>
            <a:ext cx="609600" cy="228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5105400" y="3581400"/>
            <a:ext cx="609600" cy="1524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5181600" y="3581400"/>
            <a:ext cx="609600" cy="1524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4876800" y="4033838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6388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H-like</a:t>
            </a:r>
          </a:p>
          <a:p>
            <a:pPr>
              <a:defRPr/>
            </a:pPr>
            <a:r>
              <a:rPr lang="en-US" dirty="0">
                <a:solidFill>
                  <a:srgbClr val="41FA0E"/>
                </a:solidFill>
              </a:rPr>
              <a:t>He-like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about zeta Ori?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OrionBeltx_demartin_f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66800"/>
            <a:ext cx="6191250" cy="4916488"/>
          </a:xfrm>
          <a:prstGeom prst="rect">
            <a:avLst/>
          </a:prstGeom>
          <a:noFill/>
        </p:spPr>
      </p:pic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990600" y="609600"/>
            <a:ext cx="1981200" cy="35052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zori_MgLya_smooth_m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200150"/>
            <a:ext cx="6172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43100" y="6019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XII Lyman-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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</a:t>
            </a:r>
            <a:r>
              <a:rPr lang="en-US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0.1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52600" y="457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O9.5 - less massive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zori_best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420688"/>
            <a:ext cx="8129587" cy="601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optical_xray_m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408" y="0"/>
            <a:ext cx="7175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1600200" y="1066800"/>
            <a:ext cx="594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X-rays </a:t>
            </a:r>
            <a:b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  <a:b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Solar-type X-rays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639286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YOKOH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x-ray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few 10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6934200" y="28956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SOHO EUV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few 10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6934200" y="16002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Optical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5800 K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Sun at different wavelengths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rotation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867400" y="144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convection</a:t>
            </a:r>
          </a:p>
        </p:txBody>
      </p:sp>
      <p:pic>
        <p:nvPicPr>
          <p:cNvPr id="22532" name="Picture 6" descr="sunspot_ro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8175"/>
            <a:ext cx="41148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onv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1905000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variability_m1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0800" y="457200"/>
            <a:ext cx="6502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D2E1FF"/>
                </a:solidFill>
              </a:rPr>
              <a:t>Chandra </a:t>
            </a:r>
            <a:r>
              <a:rPr lang="en-US" dirty="0">
                <a:solidFill>
                  <a:srgbClr val="D2E1FF"/>
                </a:solidFill>
              </a:rPr>
              <a:t>HETGS/MEG spectrum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~ 1000 ~ 300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Mg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3600" y="3962400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45720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H-like</a:t>
            </a:r>
          </a:p>
          <a:p>
            <a:pPr>
              <a:defRPr/>
            </a:pPr>
            <a:r>
              <a:rPr lang="en-US" dirty="0">
                <a:solidFill>
                  <a:srgbClr val="41FA0E"/>
                </a:solidFill>
              </a:rPr>
              <a:t>He-like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0" y="1574800"/>
            <a:ext cx="8572500" cy="1930400"/>
            <a:chOff x="192" y="384"/>
            <a:chExt cx="5400" cy="1216"/>
          </a:xfrm>
        </p:grpSpPr>
        <p:pic>
          <p:nvPicPr>
            <p:cNvPr id="24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cxnSp>
        <p:nvCxnSpPr>
          <p:cNvPr id="29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705600" y="3429000"/>
            <a:ext cx="762000" cy="152400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315992" y="3124996"/>
            <a:ext cx="838203" cy="836613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6324600" y="3276600"/>
            <a:ext cx="914400" cy="609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3"/>
          <p:cNvCxnSpPr>
            <a:cxnSpLocks noChangeShapeType="1"/>
            <a:stCxn id="27" idx="0"/>
          </p:cNvCxnSpPr>
          <p:nvPr/>
        </p:nvCxnSpPr>
        <p:spPr bwMode="auto">
          <a:xfrm rot="16200000" flipV="1">
            <a:off x="5772150" y="3448050"/>
            <a:ext cx="762000" cy="2667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40" name="Straight Arrow Connector 10"/>
          <p:cNvCxnSpPr>
            <a:cxnSpLocks noChangeShapeType="1"/>
            <a:stCxn id="12" idx="0"/>
          </p:cNvCxnSpPr>
          <p:nvPr/>
        </p:nvCxnSpPr>
        <p:spPr bwMode="auto">
          <a:xfrm rot="5400000" flipH="1" flipV="1">
            <a:off x="3696098" y="3391298"/>
            <a:ext cx="799305" cy="342900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9"/>
          <p:cNvCxnSpPr>
            <a:cxnSpLocks noChangeShapeType="1"/>
          </p:cNvCxnSpPr>
          <p:nvPr/>
        </p:nvCxnSpPr>
        <p:spPr bwMode="auto">
          <a:xfrm rot="16200000" flipV="1">
            <a:off x="3334148" y="3410347"/>
            <a:ext cx="723106" cy="228599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7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1390649" y="3371853"/>
            <a:ext cx="914399" cy="26669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4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1181100" y="3467099"/>
            <a:ext cx="762001" cy="76203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76600"/>
            <a:ext cx="89804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6934200" y="68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Pup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 (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for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685800"/>
            <a:ext cx="9067800" cy="5105400"/>
            <a:chOff x="48" y="432"/>
            <a:chExt cx="5712" cy="3216"/>
          </a:xfrm>
        </p:grpSpPr>
        <p:pic>
          <p:nvPicPr>
            <p:cNvPr id="59395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6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20" name="Text Box 4"/>
            <p:cNvSpPr txBox="1">
              <a:spLocks noChangeArrowheads="1"/>
            </p:cNvSpPr>
            <p:nvPr/>
          </p:nvSpPr>
          <p:spPr bwMode="auto">
            <a:xfrm>
              <a:off x="4368" y="432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  <a:sym typeface="Symbol" charset="2"/>
                </a:rPr>
                <a:t></a:t>
              </a:r>
              <a:r>
                <a:rPr lang="en-US" dirty="0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Pup</a:t>
              </a:r>
            </a:p>
          </p:txBody>
        </p:sp>
        <p:sp>
          <p:nvSpPr>
            <p:cNvPr id="239621" name="Text Box 5"/>
            <p:cNvSpPr txBox="1">
              <a:spLocks noChangeArrowheads="1"/>
            </p:cNvSpPr>
            <p:nvPr/>
          </p:nvSpPr>
          <p:spPr bwMode="auto">
            <a:xfrm>
              <a:off x="1920" y="3360"/>
              <a:ext cx="3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Capella</a:t>
              </a:r>
              <a:endPara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X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4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IX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5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 XVII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185738"/>
            <a:ext cx="4513263" cy="6672262"/>
            <a:chOff x="1219200" y="185738"/>
            <a:chExt cx="4513262" cy="6672262"/>
          </a:xfrm>
        </p:grpSpPr>
        <p:pic>
          <p:nvPicPr>
            <p:cNvPr id="61447" name="Picture 2" descr="capella_meg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3635375"/>
              <a:ext cx="4495800" cy="322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3" descr="zetapup_meg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85738"/>
              <a:ext cx="4513262" cy="323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3733799" y="457200"/>
              <a:ext cx="0" cy="59436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934200" y="381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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6858000" y="37179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mass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5" name="Picture 1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95400"/>
            <a:ext cx="259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648200"/>
            <a:ext cx="18113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1600" y="381000"/>
            <a:ext cx="3352800" cy="1981200"/>
            <a:chOff x="96" y="2245"/>
            <a:chExt cx="2784" cy="1979"/>
          </a:xfrm>
        </p:grpSpPr>
        <p:pic>
          <p:nvPicPr>
            <p:cNvPr id="63493" name="Picture 3" descr="zpup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4" name="Text Box 4"/>
            <p:cNvSpPr txBox="1">
              <a:spLocks noChangeArrowheads="1"/>
            </p:cNvSpPr>
            <p:nvPr/>
          </p:nvSpPr>
          <p:spPr bwMode="auto">
            <a:xfrm>
              <a:off x="1969" y="2400"/>
              <a:ext cx="71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 sz="1400">
                  <a:solidFill>
                    <a:srgbClr val="F3C556"/>
                  </a:solidFill>
                  <a:effectLst/>
                  <a:latin typeface="Symbol" charset="2"/>
                  <a:ea typeface="Symbol" charset="2"/>
                  <a:cs typeface="Symbol" charset="2"/>
                </a:rPr>
                <a:t>z </a:t>
              </a:r>
              <a:r>
                <a:rPr lang="en-US" altLang="zh-TW" sz="1400">
                  <a:solidFill>
                    <a:srgbClr val="F3C556"/>
                  </a:solidFill>
                  <a:effectLst/>
                  <a:ea typeface="Helvetica" charset="0"/>
                  <a:cs typeface="Helvetica" charset="0"/>
                </a:rPr>
                <a:t>Pup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609600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The x-ray emission lines are broad: agreement with </a:t>
            </a:r>
            <a:r>
              <a:rPr lang="en-US" dirty="0" err="1">
                <a:solidFill>
                  <a:srgbClr val="D2E1FF"/>
                </a:solidFill>
              </a:rPr>
              <a:t>rad</a:t>
            </a:r>
            <a:r>
              <a:rPr lang="en-US" dirty="0">
                <a:solidFill>
                  <a:srgbClr val="D2E1FF"/>
                </a:solidFill>
              </a:rPr>
              <a:t> hydro simulations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But… they’re also blue shifted and asymmetric</a:t>
            </a:r>
          </a:p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Is this predicted by the wind shock scenario?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6172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Stelzer</a:t>
            </a:r>
            <a:r>
              <a:rPr lang="en-US" sz="1600" dirty="0" smtClean="0">
                <a:solidFill>
                  <a:srgbClr val="D2E1FF"/>
                </a:solidFill>
              </a:rPr>
              <a:t> et al.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X-ray </a:t>
            </a:r>
            <a:r>
              <a:rPr lang="en-US" dirty="0" err="1" smtClean="0">
                <a:solidFill>
                  <a:srgbClr val="D2E1FF"/>
                </a:solidFill>
              </a:rPr>
              <a:t>lightcurve</a:t>
            </a:r>
            <a:endParaRPr lang="en-US" dirty="0" smtClean="0">
              <a:solidFill>
                <a:srgbClr val="D2E1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738188"/>
            <a:ext cx="76295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40275</TotalTime>
  <Words>1104</Words>
  <Application>Microsoft PowerPoint</Application>
  <PresentationFormat>On-screen Show (4:3)</PresentationFormat>
  <Paragraphs>277</Paragraphs>
  <Slides>85</Slides>
  <Notes>85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Cohen</cp:lastModifiedBy>
  <cp:revision>540</cp:revision>
  <dcterms:created xsi:type="dcterms:W3CDTF">2009-05-08T00:23:32Z</dcterms:created>
  <dcterms:modified xsi:type="dcterms:W3CDTF">2009-05-08T05:05:27Z</dcterms:modified>
</cp:coreProperties>
</file>