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68.xml" ContentType="application/vnd.openxmlformats-officedocument.presentationml.slide+xml"/>
  <Override PartName="/ppt/notesSlides/notesSlide31.xml" ContentType="application/vnd.openxmlformats-officedocument.presentationml.notesSlide+xml"/>
  <Override PartName="/ppt/notesSlides/notesSlide74.xml" ContentType="application/vnd.openxmlformats-officedocument.presentationml.notesSlide+xml"/>
  <Override PartName="/ppt/slides/slide28.xml" ContentType="application/vnd.openxmlformats-officedocument.presentationml.slide+xml"/>
  <Override PartName="/ppt/slides/slide66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32.xml" ContentType="application/vnd.openxmlformats-officedocument.presentationml.notesSlide+xml"/>
  <Override PartName="/ppt/slides/slide11.xml" ContentType="application/vnd.openxmlformats-officedocument.presentationml.slide+xml"/>
  <Override PartName="/ppt/slides/slide47.xml" ContentType="application/vnd.openxmlformats-officedocument.presentationml.slide+xml"/>
  <Override PartName="/ppt/notesSlides/notesSlide52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5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42.xml" ContentType="application/vnd.openxmlformats-officedocument.presentationml.notesSlide+xml"/>
  <Default Extension="pict" ContentType="image/pict"/>
  <Override PartName="/ppt/notesSlides/notesSlide35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51.xml" ContentType="application/vnd.openxmlformats-officedocument.presentationml.notesSlide+xml"/>
  <Override PartName="/ppt/notesSlides/notesSlide13.xml" ContentType="application/vnd.openxmlformats-officedocument.presentationml.notesSlide+xml"/>
  <Override PartName="/ppt/slides/slide78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1.xml" ContentType="application/vnd.openxmlformats-officedocument.presentationml.slide+xml"/>
  <Override PartName="/ppt/slides/slide43.xml" ContentType="application/vnd.openxmlformats-officedocument.presentationml.slide+xml"/>
  <Override PartName="/ppt/slides/slide37.xml" ContentType="application/vnd.openxmlformats-officedocument.presentationml.slide+xml"/>
  <Override PartName="/ppt/notesSlides/notesSlide45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48.xml" ContentType="application/vnd.openxmlformats-officedocument.presentationml.notesSlide+xml"/>
  <Override PartName="/ppt/slides/slide33.xml" ContentType="application/vnd.openxmlformats-officedocument.presentationml.slide+xml"/>
  <Default Extension="vml" ContentType="application/vnd.openxmlformats-officedocument.vmlDrawing"/>
  <Default Extension="png" ContentType="image/png"/>
  <Override PartName="/ppt/embeddings/Microsoft_Equation1.bin" ContentType="application/vnd.openxmlformats-officedocument.oleObject"/>
  <Override PartName="/docProps/core.xml" ContentType="application/vnd.openxmlformats-package.core-properties+xml"/>
  <Override PartName="/ppt/slides/slide56.xml" ContentType="application/vnd.openxmlformats-officedocument.presentationml.slide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slides/slide53.xml" ContentType="application/vnd.openxmlformats-officedocument.presentationml.slide+xml"/>
  <Override PartName="/ppt/slides/slide76.xml" ContentType="application/vnd.openxmlformats-officedocument.presentationml.slide+xml"/>
  <Override PartName="/ppt/notesSlides/notesSlide24.xml" ContentType="application/vnd.openxmlformats-officedocument.presentationml.notesSlide+xml"/>
  <Override PartName="/ppt/embeddings/Microsoft_Equation3.bin" ContentType="application/vnd.openxmlformats-officedocument.oleObject"/>
  <Override PartName="/ppt/notesSlides/notesSlide47.xml" ContentType="application/vnd.openxmlformats-officedocument.presentationml.notesSlide+xml"/>
  <Override PartName="/ppt/slides/slide55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2.xml" ContentType="application/vnd.openxmlformats-officedocument.theme+xml"/>
  <Override PartName="/ppt/notesSlides/notesSlide75.xml" ContentType="application/vnd.openxmlformats-officedocument.presentationml.notesSlide+xml"/>
  <Override PartName="/ppt/slides/slide2.xml" ContentType="application/vnd.openxmlformats-officedocument.presentationml.slide+xml"/>
  <Override PartName="/ppt/slides/slide8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5.xml" ContentType="application/vnd.openxmlformats-officedocument.presentationml.notesSlide+xml"/>
  <Override PartName="/ppt/slides/slide45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54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36.xml" ContentType="application/vnd.openxmlformats-officedocument.presentationml.notesSlide+xml"/>
  <Override PartName="/ppt/slides/slide58.xml" ContentType="application/vnd.openxmlformats-officedocument.presentationml.slide+xml"/>
  <Default Extension="xml" ContentType="application/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63.xml" ContentType="application/vnd.openxmlformats-officedocument.presentationml.notesSlide+xml"/>
  <Override PartName="/ppt/slides/slide81.xml" ContentType="application/vnd.openxmlformats-officedocument.presentationml.slide+xml"/>
  <Override PartName="/ppt/slides/slide25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notesSlides/notesSlide50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44.xml" ContentType="application/vnd.openxmlformats-officedocument.presentationml.slide+xml"/>
  <Override PartName="/ppt/notesSlides/notesSlide37.xml" ContentType="application/vnd.openxmlformats-officedocument.presentationml.notesSlide+xml"/>
  <Override PartName="/ppt/notesSlides/notesSlide60.xml" ContentType="application/vnd.openxmlformats-officedocument.presentationml.notesSlide+xml"/>
  <Override PartName="/ppt/slides/slide49.xml" ContentType="application/vnd.openxmlformats-officedocument.presentationml.slide+xml"/>
  <Override PartName="/ppt/slides/slide70.xml" ContentType="application/vnd.openxmlformats-officedocument.presentationml.slide+xml"/>
  <Override PartName="/ppt/slides/slide48.xml" ContentType="application/vnd.openxmlformats-officedocument.presentationml.slide+xml"/>
  <Override PartName="/ppt/notesSlides/notesSlide7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77.xml" ContentType="application/vnd.openxmlformats-officedocument.presentationml.slide+xml"/>
  <Override PartName="/ppt/slides/slide79.xml" ContentType="application/vnd.openxmlformats-officedocument.presentationml.slide+xml"/>
  <Default Extension="jpeg" ContentType="image/jpeg"/>
  <Override PartName="/ppt/slides/slide3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80.xml" ContentType="application/vnd.openxmlformats-officedocument.presentationml.notesSlide+xml"/>
  <Override PartName="/ppt/slides/slide74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5.xml" ContentType="application/vnd.openxmlformats-officedocument.presentationml.slide+xml"/>
  <Override PartName="/ppt/notesSlides/notesSlide6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49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39.xml" ContentType="application/vnd.openxmlformats-officedocument.presentationml.slide+xml"/>
  <Override PartName="/ppt/slides/slide73.xml" ContentType="application/vnd.openxmlformats-officedocument.presentationml.slide+xml"/>
  <Override PartName="/ppt/slides/slide32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slides/slide38.xml" ContentType="application/vnd.openxmlformats-officedocument.presentationml.slide+xml"/>
  <Override PartName="/ppt/slides/slide29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30.xml" ContentType="application/vnd.openxmlformats-officedocument.presentationml.slide+xml"/>
  <Override PartName="/ppt/slides/slide36.xml" ContentType="application/vnd.openxmlformats-officedocument.presentationml.slide+xml"/>
  <Override PartName="/ppt/slides/slide18.xml" ContentType="application/vnd.openxmlformats-officedocument.presentationml.slide+xml"/>
  <Override PartName="/ppt/notesSlides/notesSlide6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62.xml" ContentType="application/vnd.openxmlformats-officedocument.presentationml.slide+xml"/>
  <Override PartName="/ppt/slides/slide7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66.xml" ContentType="application/vnd.openxmlformats-officedocument.presentationml.notesSlide+xml"/>
  <Override PartName="/ppt/embeddings/Microsoft_Equation4.bin" ContentType="application/vnd.openxmlformats-officedocument.oleObject"/>
  <Override PartName="/ppt/slides/slide13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7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43.xml" ContentType="application/vnd.openxmlformats-officedocument.presentationml.notesSlide+xml"/>
  <Override PartName="/ppt/presProps.xml" ContentType="application/vnd.openxmlformats-officedocument.presentationml.presProps+xml"/>
  <Override PartName="/ppt/notesSlides/notesSlide1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67.xml" ContentType="application/vnd.openxmlformats-officedocument.presentationml.slide+xml"/>
  <Override PartName="/ppt/slides/slide12.xml" ContentType="application/vnd.openxmlformats-officedocument.presentationml.slide+xml"/>
  <Override PartName="/ppt/slides/slide46.xml" ContentType="application/vnd.openxmlformats-officedocument.presentationml.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7.xml" ContentType="application/vnd.openxmlformats-officedocument.presentationml.notesSlide+xml"/>
  <Override PartName="/ppt/slides/slide69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notesSlides/notesSlide34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50.xml" ContentType="application/vnd.openxmlformats-officedocument.presentationml.slide+xml"/>
  <Override PartName="/ppt/slides/slide57.xml" ContentType="application/vnd.openxmlformats-officedocument.presentationml.slide+xml"/>
  <Override PartName="/ppt/notesSlides/notesSlide29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Microsoft_Equation2.bin" ContentType="application/vnd.openxmlformats-officedocument.oleObject"/>
  <Override PartName="/ppt/slides/slide63.xml" ContentType="application/vnd.openxmlformats-officedocument.presentationml.slide+xml"/>
  <Override PartName="/ppt/slides/slide34.xml" ContentType="application/vnd.openxmlformats-officedocument.presentationml.slide+xml"/>
  <Override PartName="/ppt/notesSlides/notesSlide4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notesSlides/notesSlide5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59.xml" ContentType="application/vnd.openxmlformats-officedocument.presentationml.slide+xml"/>
  <Override PartName="/ppt/slides/slide64.xml" ContentType="application/vnd.openxmlformats-officedocument.presentationml.slide+xml"/>
  <Override PartName="/ppt/notesSlides/notesSlide33.xml" ContentType="application/vnd.openxmlformats-officedocument.presentationml.notesSlide+xml"/>
  <Override PartName="/ppt/notesSlides/notesSlide46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67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72.xml" ContentType="application/vnd.openxmlformats-officedocument.presentationml.slide+xml"/>
  <Override PartName="/ppt/notesSlides/notesSlide7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68.xml" ContentType="application/vnd.openxmlformats-officedocument.presentationml.notesSlide+xml"/>
  <Override PartName="/ppt/slides/slide60.xml" ContentType="application/vnd.openxmlformats-officedocument.presentationml.slide+xml"/>
  <Override PartName="/ppt/slides/slide24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71.xml" ContentType="application/vnd.openxmlformats-officedocument.presentationml.slide+xml"/>
  <Override PartName="/ppt/slides/slide6.xml" ContentType="application/vnd.openxmlformats-officedocument.presentationml.slide+xml"/>
  <Override PartName="/ppt/notesSlides/notesSlide20.xml" ContentType="application/vnd.openxmlformats-officedocument.presentationml.notes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83"/>
  </p:notesMasterIdLst>
  <p:sldIdLst>
    <p:sldId id="403" r:id="rId2"/>
    <p:sldId id="916" r:id="rId3"/>
    <p:sldId id="918" r:id="rId4"/>
    <p:sldId id="908" r:id="rId5"/>
    <p:sldId id="909" r:id="rId6"/>
    <p:sldId id="910" r:id="rId7"/>
    <p:sldId id="911" r:id="rId8"/>
    <p:sldId id="912" r:id="rId9"/>
    <p:sldId id="771" r:id="rId10"/>
    <p:sldId id="917" r:id="rId11"/>
    <p:sldId id="913" r:id="rId12"/>
    <p:sldId id="920" r:id="rId13"/>
    <p:sldId id="914" r:id="rId14"/>
    <p:sldId id="816" r:id="rId15"/>
    <p:sldId id="821" r:id="rId16"/>
    <p:sldId id="879" r:id="rId17"/>
    <p:sldId id="880" r:id="rId18"/>
    <p:sldId id="825" r:id="rId19"/>
    <p:sldId id="815" r:id="rId20"/>
    <p:sldId id="827" r:id="rId21"/>
    <p:sldId id="850" r:id="rId22"/>
    <p:sldId id="828" r:id="rId23"/>
    <p:sldId id="829" r:id="rId24"/>
    <p:sldId id="818" r:id="rId25"/>
    <p:sldId id="852" r:id="rId26"/>
    <p:sldId id="887" r:id="rId27"/>
    <p:sldId id="888" r:id="rId28"/>
    <p:sldId id="889" r:id="rId29"/>
    <p:sldId id="890" r:id="rId30"/>
    <p:sldId id="881" r:id="rId31"/>
    <p:sldId id="817" r:id="rId32"/>
    <p:sldId id="891" r:id="rId33"/>
    <p:sldId id="845" r:id="rId34"/>
    <p:sldId id="846" r:id="rId35"/>
    <p:sldId id="847" r:id="rId36"/>
    <p:sldId id="858" r:id="rId37"/>
    <p:sldId id="929" r:id="rId38"/>
    <p:sldId id="930" r:id="rId39"/>
    <p:sldId id="823" r:id="rId40"/>
    <p:sldId id="862" r:id="rId41"/>
    <p:sldId id="833" r:id="rId42"/>
    <p:sldId id="894" r:id="rId43"/>
    <p:sldId id="893" r:id="rId44"/>
    <p:sldId id="895" r:id="rId45"/>
    <p:sldId id="896" r:id="rId46"/>
    <p:sldId id="897" r:id="rId47"/>
    <p:sldId id="898" r:id="rId48"/>
    <p:sldId id="624" r:id="rId49"/>
    <p:sldId id="859" r:id="rId50"/>
    <p:sldId id="863" r:id="rId51"/>
    <p:sldId id="864" r:id="rId52"/>
    <p:sldId id="901" r:id="rId53"/>
    <p:sldId id="928" r:id="rId54"/>
    <p:sldId id="865" r:id="rId55"/>
    <p:sldId id="866" r:id="rId56"/>
    <p:sldId id="867" r:id="rId57"/>
    <p:sldId id="868" r:id="rId58"/>
    <p:sldId id="904" r:id="rId59"/>
    <p:sldId id="869" r:id="rId60"/>
    <p:sldId id="870" r:id="rId61"/>
    <p:sldId id="905" r:id="rId62"/>
    <p:sldId id="871" r:id="rId63"/>
    <p:sldId id="872" r:id="rId64"/>
    <p:sldId id="860" r:id="rId65"/>
    <p:sldId id="906" r:id="rId66"/>
    <p:sldId id="931" r:id="rId67"/>
    <p:sldId id="934" r:id="rId68"/>
    <p:sldId id="932" r:id="rId69"/>
    <p:sldId id="933" r:id="rId70"/>
    <p:sldId id="935" r:id="rId71"/>
    <p:sldId id="937" r:id="rId72"/>
    <p:sldId id="936" r:id="rId73"/>
    <p:sldId id="941" r:id="rId74"/>
    <p:sldId id="861" r:id="rId75"/>
    <p:sldId id="939" r:id="rId76"/>
    <p:sldId id="940" r:id="rId77"/>
    <p:sldId id="942" r:id="rId78"/>
    <p:sldId id="946" r:id="rId79"/>
    <p:sldId id="947" r:id="rId80"/>
    <p:sldId id="944" r:id="rId81"/>
    <p:sldId id="873" r:id="rId8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F3E96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F3E96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F3E96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F3E96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F3E96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rgbClr val="F3E96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rgbClr val="F3E96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rgbClr val="F3E96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rgbClr val="F3E96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D2E1FF"/>
    <a:srgbClr val="F3C556"/>
    <a:srgbClr val="C0EBF6"/>
    <a:srgbClr val="E6E6E6"/>
    <a:srgbClr val="F26815"/>
    <a:srgbClr val="F3E962"/>
    <a:srgbClr val="3E3E3E"/>
    <a:srgbClr val="4D4D4D"/>
    <a:srgbClr val="F3F055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-65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36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64" Type="http://schemas.openxmlformats.org/officeDocument/2006/relationships/slide" Target="slides/slide63.xml"/><Relationship Id="rId60" Type="http://schemas.openxmlformats.org/officeDocument/2006/relationships/slide" Target="slides/slide59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74" Type="http://schemas.openxmlformats.org/officeDocument/2006/relationships/slide" Target="slides/slide73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77" Type="http://schemas.openxmlformats.org/officeDocument/2006/relationships/slide" Target="slides/slide76.xml"/><Relationship Id="rId63" Type="http://schemas.openxmlformats.org/officeDocument/2006/relationships/slide" Target="slides/slide62.xml"/><Relationship Id="rId17" Type="http://schemas.openxmlformats.org/officeDocument/2006/relationships/slide" Target="slides/slide16.xml"/><Relationship Id="rId85" Type="http://schemas.openxmlformats.org/officeDocument/2006/relationships/presProps" Target="presProps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71" Type="http://schemas.openxmlformats.org/officeDocument/2006/relationships/slide" Target="slides/slide70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58" Type="http://schemas.openxmlformats.org/officeDocument/2006/relationships/slide" Target="slides/slide57.xml"/><Relationship Id="rId42" Type="http://schemas.openxmlformats.org/officeDocument/2006/relationships/slide" Target="slides/slide41.xml"/><Relationship Id="rId73" Type="http://schemas.openxmlformats.org/officeDocument/2006/relationships/slide" Target="slides/slide72.xml"/><Relationship Id="rId88" Type="http://schemas.openxmlformats.org/officeDocument/2006/relationships/tableStyles" Target="tableStyles.xml"/><Relationship Id="rId87" Type="http://schemas.openxmlformats.org/officeDocument/2006/relationships/theme" Target="theme/theme1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82" Type="http://schemas.openxmlformats.org/officeDocument/2006/relationships/slide" Target="slides/slide81.xml"/><Relationship Id="rId69" Type="http://schemas.openxmlformats.org/officeDocument/2006/relationships/slide" Target="slides/slide68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57" Type="http://schemas.openxmlformats.org/officeDocument/2006/relationships/slide" Target="slides/slide56.xml"/><Relationship Id="rId59" Type="http://schemas.openxmlformats.org/officeDocument/2006/relationships/slide" Target="slides/slide58.xml"/><Relationship Id="rId35" Type="http://schemas.openxmlformats.org/officeDocument/2006/relationships/slide" Target="slides/slide34.xml"/><Relationship Id="rId51" Type="http://schemas.openxmlformats.org/officeDocument/2006/relationships/slide" Target="slides/slide50.xml"/><Relationship Id="rId55" Type="http://schemas.openxmlformats.org/officeDocument/2006/relationships/slide" Target="slides/slide5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62" Type="http://schemas.openxmlformats.org/officeDocument/2006/relationships/slide" Target="slides/slide61.xml"/><Relationship Id="rId66" Type="http://schemas.openxmlformats.org/officeDocument/2006/relationships/slide" Target="slides/slide65.xml"/><Relationship Id="rId36" Type="http://schemas.openxmlformats.org/officeDocument/2006/relationships/slide" Target="slides/slide35.xml"/><Relationship Id="rId72" Type="http://schemas.openxmlformats.org/officeDocument/2006/relationships/slide" Target="slides/slide71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slide" Target="slides/slide55.xml"/><Relationship Id="rId48" Type="http://schemas.openxmlformats.org/officeDocument/2006/relationships/slide" Target="slides/slide47.xml"/><Relationship Id="rId75" Type="http://schemas.openxmlformats.org/officeDocument/2006/relationships/slide" Target="slides/slide7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slide" Target="slides/slide51.xml"/><Relationship Id="rId65" Type="http://schemas.openxmlformats.org/officeDocument/2006/relationships/slide" Target="slides/slide64.xml"/><Relationship Id="rId67" Type="http://schemas.openxmlformats.org/officeDocument/2006/relationships/slide" Target="slides/slide66.xml"/><Relationship Id="rId54" Type="http://schemas.openxmlformats.org/officeDocument/2006/relationships/slide" Target="slides/slide53.xml"/><Relationship Id="rId12" Type="http://schemas.openxmlformats.org/officeDocument/2006/relationships/slide" Target="slides/slide11.xml"/><Relationship Id="rId76" Type="http://schemas.openxmlformats.org/officeDocument/2006/relationships/slide" Target="slides/slide75.xml"/><Relationship Id="rId79" Type="http://schemas.openxmlformats.org/officeDocument/2006/relationships/slide" Target="slides/slide7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3" Type="http://schemas.openxmlformats.org/officeDocument/2006/relationships/slide" Target="slides/slide2.xml"/><Relationship Id="rId86" Type="http://schemas.openxmlformats.org/officeDocument/2006/relationships/viewProps" Target="viewProps.xml"/><Relationship Id="rId23" Type="http://schemas.openxmlformats.org/officeDocument/2006/relationships/slide" Target="slides/slide22.xml"/><Relationship Id="rId61" Type="http://schemas.openxmlformats.org/officeDocument/2006/relationships/slide" Target="slides/slide60.xml"/><Relationship Id="rId53" Type="http://schemas.openxmlformats.org/officeDocument/2006/relationships/slide" Target="slides/slide52.xml"/><Relationship Id="rId84" Type="http://schemas.openxmlformats.org/officeDocument/2006/relationships/printerSettings" Target="printerSettings/printerSettings1.bin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68" Type="http://schemas.openxmlformats.org/officeDocument/2006/relationships/slide" Target="slides/slide67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83" Type="http://schemas.openxmlformats.org/officeDocument/2006/relationships/notesMaster" Target="notesMasters/notesMaster1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78" Type="http://schemas.openxmlformats.org/officeDocument/2006/relationships/slide" Target="slides/slide77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ict"/><Relationship Id="rId1" Type="http://schemas.openxmlformats.org/officeDocument/2006/relationships/image" Target="../media/image11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>
                <a:effectLst/>
                <a:latin typeface="Verdana" charset="0"/>
                <a:cs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effectLst/>
                <a:latin typeface="Verdana" charset="0"/>
                <a:cs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200">
                <a:effectLst/>
                <a:latin typeface="Verdana" charset="0"/>
                <a:cs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effectLst/>
                <a:latin typeface="Verdana" charset="0"/>
                <a:cs typeface="新細明體" charset="-120"/>
              </a:defRPr>
            </a:lvl1pPr>
          </a:lstStyle>
          <a:p>
            <a:pPr>
              <a:defRPr/>
            </a:pPr>
            <a:fld id="{9C38571E-1BA9-6F42-AB09-E2BD616A5CC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8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2D1A67-1B2A-1C4F-8F1B-59A80E4FBCA4}" type="slidenum">
              <a:rPr lang="en-US" altLang="zh-TW"/>
              <a:pPr/>
              <a:t>1</a:t>
            </a:fld>
            <a:endParaRPr lang="en-US" altLang="zh-TW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244BB7C8-A9BB-0641-97A8-7909FCF6D566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10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8642BBF8-98A7-F043-9B6B-9C2AF633ABE5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11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8642BBF8-98A7-F043-9B6B-9C2AF633ABE5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12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13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14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15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16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17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18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2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20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21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22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23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24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26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27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28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29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3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31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32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5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37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38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39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1C0BFC-A67C-3E4F-8B19-F7A49B89BA2F}" type="slidenum">
              <a:rPr lang="en-US" altLang="zh-TW"/>
              <a:pPr/>
              <a:t>4</a:t>
            </a:fld>
            <a:endParaRPr lang="en-US" altLang="zh-TW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noFill/>
          <a:ln/>
        </p:spPr>
        <p:txBody>
          <a:bodyPr/>
          <a:lstStyle/>
          <a:p>
            <a:endParaRPr lang="en-US">
              <a:latin typeface="Times New Roman" pitchFamily="-97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40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41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42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43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44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F40293E7-C744-8142-8E44-30F9B1BCDA1F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45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492D513A-FC46-5447-8F76-8E8397FFAF67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46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EAE919B0-1FA8-4A44-B9EC-C56DB500BBA8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47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957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983C2F-95C9-304A-BB3E-9A45F9AAAF97}" type="slidenum">
              <a:rPr lang="en-US" altLang="zh-TW"/>
              <a:pPr/>
              <a:t>5</a:t>
            </a:fld>
            <a:endParaRPr lang="en-US" altLang="zh-TW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noFill/>
          <a:ln/>
        </p:spPr>
        <p:txBody>
          <a:bodyPr/>
          <a:lstStyle/>
          <a:p>
            <a:endParaRPr lang="en-US">
              <a:latin typeface="Times New Roman" pitchFamily="-97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53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799A5A-6DCF-E449-8ACE-BD183F717554}" type="slidenum">
              <a:rPr lang="en-US" altLang="zh-TW"/>
              <a:pPr/>
              <a:t>6</a:t>
            </a:fld>
            <a:endParaRPr lang="en-US" altLang="zh-TW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pitchFamily="-97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61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64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65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66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67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68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69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F2D514-3DD4-A24F-BEAD-78861AB922BD}" type="slidenum">
              <a:rPr lang="en-US" altLang="zh-TW"/>
              <a:pPr/>
              <a:t>7</a:t>
            </a:fld>
            <a:endParaRPr lang="en-US" altLang="zh-TW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pitchFamily="-97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70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71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72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73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74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75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76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77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78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79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8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80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9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394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26815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26815"/>
          </a:solidFill>
          <a:latin typeface="Verdana" pitchFamily="28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26815"/>
          </a:solidFill>
          <a:latin typeface="Verdana" pitchFamily="28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26815"/>
          </a:solidFill>
          <a:latin typeface="Verdana" pitchFamily="28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26815"/>
          </a:solidFill>
          <a:latin typeface="Verdana" pitchFamily="28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26815"/>
          </a:solidFill>
          <a:latin typeface="Verdana" pitchFamily="2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26815"/>
          </a:solidFill>
          <a:latin typeface="Verdana" pitchFamily="2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26815"/>
          </a:solidFill>
          <a:latin typeface="Verdana" pitchFamily="2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26815"/>
          </a:solidFill>
          <a:latin typeface="Verdana" pitchFamily="2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0.xml"/><Relationship Id="rId5" Type="http://schemas.openxmlformats.org/officeDocument/2006/relationships/oleObject" Target="../embeddings/Microsoft_Equation2.bin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5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5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png"/><Relationship Id="rId1" Type="http://schemas.openxmlformats.org/officeDocument/2006/relationships/video" Target="file://localhost/Users/davidcohen/files/talks/paris2009/movies/COUP_optical_xray_m3.mov" TargetMode="Externa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8.png"/><Relationship Id="rId1" Type="http://schemas.openxmlformats.org/officeDocument/2006/relationships/video" Target="file://localhost/Users/davidcohen/files/talks/paris2009/movies/COUP_variability_m2.mpg" TargetMode="Externa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1.png"/><Relationship Id="rId1" Type="http://schemas.openxmlformats.org/officeDocument/2006/relationships/video" Target="file://localhost/Users/davidcohen/files/talks/paris2009/movies/zeus-movie.avi" TargetMode="Externa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3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4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3.png"/><Relationship Id="rId1" Type="http://schemas.openxmlformats.org/officeDocument/2006/relationships/video" Target="file://localhost/Users/davidcohen/files/Monterey_transfer/new/APiP_2009/t1oc-lowvinf-logd.avi" TargetMode="Externa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4" Type="http://schemas.openxmlformats.org/officeDocument/2006/relationships/image" Target="../media/image34.png"/><Relationship Id="rId1" Type="http://schemas.openxmlformats.org/officeDocument/2006/relationships/video" Target="file://localhost/Users/davidcohen/files/Monterey_transfer/new/APiP_2009/t1oc-lowvinf-logT.avi" TargetMode="Externa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4" Type="http://schemas.openxmlformats.org/officeDocument/2006/relationships/image" Target="../media/image35.png"/><Relationship Id="rId1" Type="http://schemas.openxmlformats.org/officeDocument/2006/relationships/video" Target="file://localhost/Users/davidcohen/files/Monterey_transfer/new/APiP_2009/t1oc-lowvinf-speed.avi" TargetMode="Externa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6.png"/></Relationships>
</file>

<file path=ppt/slides/_rels/slide49.xml.rels><?xml version="1.0" encoding="UTF-8" standalone="yes"?>
<Relationships xmlns="http://schemas.openxmlformats.org/package/2006/relationships"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6" Type="http://schemas.openxmlformats.org/officeDocument/2006/relationships/image" Target="../media/image42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40.png"/><Relationship Id="rId5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44.png"/></Relationships>
</file>

<file path=ppt/slides/_rels/slide69.xml.rels><?xml version="1.0" encoding="UTF-8" standalone="yes"?>
<Relationships xmlns="http://schemas.openxmlformats.org/package/2006/relationships"><Relationship Id="rId4" Type="http://schemas.openxmlformats.org/officeDocument/2006/relationships/image" Target="../media/image45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46.gi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4" Type="http://schemas.openxmlformats.org/officeDocument/2006/relationships/image" Target="../media/image47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46.gif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52.gif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52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4" Type="http://schemas.openxmlformats.org/officeDocument/2006/relationships/image" Target="../media/image53.png"/><Relationship Id="rId1" Type="http://schemas.openxmlformats.org/officeDocument/2006/relationships/video" Target="file://localhost/Users/davidcohen/files/talks/paris2009/movies/hav-rfhd-4p.avi" TargetMode="Externa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80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266700" y="457200"/>
            <a:ext cx="8610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4025" indent="-454025" algn="ctr" eaLnBrk="0" hangingPunct="0">
              <a:spcBef>
                <a:spcPts val="3600"/>
              </a:spcBef>
              <a:defRPr/>
            </a:pPr>
            <a:r>
              <a:rPr lang="en-US" sz="32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X-ray Diagnostics and Their Relationship to Magnetic Fields</a:t>
            </a:r>
            <a:endParaRPr lang="en-US" sz="3200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324100" y="2286000"/>
            <a:ext cx="4495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David Cohen</a:t>
            </a:r>
            <a:b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8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Swarthmore College</a:t>
            </a:r>
            <a:endParaRPr lang="en-US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6388" name="Picture 5" descr="f5b-col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07075" y="4724399"/>
            <a:ext cx="1850725" cy="182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4" descr="orion_xra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4697185"/>
            <a:ext cx="1828800" cy="185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mgxi_v650_umax66_bluesquar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4710921"/>
            <a:ext cx="2590800" cy="1842279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20" name="Text Box 1032"/>
          <p:cNvSpPr txBox="1">
            <a:spLocks noChangeArrowheads="1"/>
          </p:cNvSpPr>
          <p:nvPr/>
        </p:nvSpPr>
        <p:spPr bwMode="auto">
          <a:xfrm>
            <a:off x="609600" y="4572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Power in these winds: </a:t>
            </a:r>
          </a:p>
        </p:txBody>
      </p:sp>
      <p:grpSp>
        <p:nvGrpSpPr>
          <p:cNvPr id="2" name="Group 1040"/>
          <p:cNvGrpSpPr>
            <a:grpSpLocks/>
          </p:cNvGrpSpPr>
          <p:nvPr/>
        </p:nvGrpSpPr>
        <p:grpSpPr bwMode="auto">
          <a:xfrm>
            <a:off x="685800" y="1066800"/>
            <a:ext cx="5410200" cy="1371600"/>
            <a:chOff x="528" y="2016"/>
            <a:chExt cx="3408" cy="864"/>
          </a:xfrm>
        </p:grpSpPr>
        <p:sp>
          <p:nvSpPr>
            <p:cNvPr id="243721" name="Rectangle 1033"/>
            <p:cNvSpPr>
              <a:spLocks noChangeArrowheads="1"/>
            </p:cNvSpPr>
            <p:nvPr/>
          </p:nvSpPr>
          <p:spPr bwMode="auto">
            <a:xfrm>
              <a:off x="528" y="2016"/>
              <a:ext cx="2448" cy="8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graphicFrame>
          <p:nvGraphicFramePr>
            <p:cNvPr id="32771" name="Object 3"/>
            <p:cNvGraphicFramePr>
              <a:graphicFrameLocks noChangeAspect="1"/>
            </p:cNvGraphicFramePr>
            <p:nvPr/>
          </p:nvGraphicFramePr>
          <p:xfrm>
            <a:off x="672" y="2064"/>
            <a:ext cx="1488" cy="735"/>
          </p:xfrm>
          <a:graphic>
            <a:graphicData uri="http://schemas.openxmlformats.org/presentationml/2006/ole">
              <p:oleObj spid="_x0000_s397315" name="Equation" r:id="rId4" imgW="1028700" imgH="508000" progId="Equation.3">
                <p:embed/>
              </p:oleObj>
            </a:graphicData>
          </a:graphic>
        </p:graphicFrame>
        <p:sp>
          <p:nvSpPr>
            <p:cNvPr id="243723" name="Text Box 1035"/>
            <p:cNvSpPr txBox="1">
              <a:spLocks noChangeArrowheads="1"/>
            </p:cNvSpPr>
            <p:nvPr/>
          </p:nvSpPr>
          <p:spPr bwMode="auto">
            <a:xfrm>
              <a:off x="2208" y="2160"/>
              <a:ext cx="17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</a:rPr>
                <a:t>erg s</a:t>
              </a:r>
              <a:r>
                <a:rPr lang="en-US" baseline="3000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</a:rPr>
                <a:t>-1</a:t>
              </a: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</a:p>
          </p:txBody>
        </p:sp>
      </p:grpSp>
      <p:sp>
        <p:nvSpPr>
          <p:cNvPr id="243725" name="Text Box 1037"/>
          <p:cNvSpPr txBox="1">
            <a:spLocks noChangeArrowheads="1"/>
          </p:cNvSpPr>
          <p:nvPr/>
        </p:nvSpPr>
        <p:spPr bwMode="auto">
          <a:xfrm>
            <a:off x="762000" y="28194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while the x-ray luminosity</a:t>
            </a:r>
          </a:p>
        </p:txBody>
      </p:sp>
      <p:grpSp>
        <p:nvGrpSpPr>
          <p:cNvPr id="3" name="Group 1041"/>
          <p:cNvGrpSpPr>
            <a:grpSpLocks/>
          </p:cNvGrpSpPr>
          <p:nvPr/>
        </p:nvGrpSpPr>
        <p:grpSpPr bwMode="auto">
          <a:xfrm>
            <a:off x="685800" y="3429000"/>
            <a:ext cx="1676400" cy="609600"/>
            <a:chOff x="528" y="3264"/>
            <a:chExt cx="1056" cy="384"/>
          </a:xfrm>
        </p:grpSpPr>
        <p:sp>
          <p:nvSpPr>
            <p:cNvPr id="243724" name="Rectangle 1036"/>
            <p:cNvSpPr>
              <a:spLocks noChangeArrowheads="1"/>
            </p:cNvSpPr>
            <p:nvPr/>
          </p:nvSpPr>
          <p:spPr bwMode="auto">
            <a:xfrm>
              <a:off x="528" y="3264"/>
              <a:ext cx="1056" cy="3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graphicFrame>
          <p:nvGraphicFramePr>
            <p:cNvPr id="32770" name="Object 2"/>
            <p:cNvGraphicFramePr>
              <a:graphicFrameLocks noChangeAspect="1"/>
            </p:cNvGraphicFramePr>
            <p:nvPr/>
          </p:nvGraphicFramePr>
          <p:xfrm>
            <a:off x="576" y="3312"/>
            <a:ext cx="960" cy="264"/>
          </p:xfrm>
          <a:graphic>
            <a:graphicData uri="http://schemas.openxmlformats.org/presentationml/2006/ole">
              <p:oleObj spid="_x0000_s397314" name="Equation" r:id="rId5" imgW="736600" imgH="203200" progId="Equation.3">
                <p:embed/>
              </p:oleObj>
            </a:graphicData>
          </a:graphic>
        </p:graphicFrame>
      </p:grpSp>
      <p:sp>
        <p:nvSpPr>
          <p:cNvPr id="243727" name="Text Box 1039"/>
          <p:cNvSpPr txBox="1">
            <a:spLocks noChangeArrowheads="1"/>
          </p:cNvSpPr>
          <p:nvPr/>
        </p:nvSpPr>
        <p:spPr bwMode="auto">
          <a:xfrm>
            <a:off x="1676400" y="4800600"/>
            <a:ext cx="67818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 account for the x-rays, only </a:t>
            </a:r>
            <a:r>
              <a:rPr lang="en-US" b="1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one part in 10</a:t>
            </a:r>
            <a:r>
              <a:rPr lang="en-US" b="1" baseline="30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-4</a:t>
            </a:r>
            <a:r>
              <a:rPr lang="en-US" baseline="30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the wind’s mechanical power is needed to heat the wind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8229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D2E1FF"/>
                </a:solidFill>
              </a:rPr>
              <a:t>Three models for massive star x-ray emission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7800" y="1447800"/>
            <a:ext cx="5486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D2E1FF"/>
                </a:solidFill>
              </a:rPr>
              <a:t>1. Instability driven shocks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3132138"/>
            <a:ext cx="41148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08000" indent="-450850">
              <a:defRPr/>
            </a:pPr>
            <a:r>
              <a:rPr lang="en-US" dirty="0">
                <a:solidFill>
                  <a:srgbClr val="D2E1FF"/>
                </a:solidFill>
              </a:rPr>
              <a:t>2. Magnetically channeled wind shocks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5334000"/>
            <a:ext cx="4191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08000" indent="-508000">
              <a:defRPr/>
            </a:pPr>
            <a:r>
              <a:rPr lang="en-US" dirty="0">
                <a:solidFill>
                  <a:srgbClr val="D2E1FF"/>
                </a:solidFill>
              </a:rPr>
              <a:t>3. Wind-wind interaction in close binaries</a:t>
            </a:r>
          </a:p>
        </p:txBody>
      </p:sp>
      <p:pic>
        <p:nvPicPr>
          <p:cNvPr id="34822" name="Picture 10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1143000"/>
            <a:ext cx="2057400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3" descr="f5b-colo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3048000"/>
            <a:ext cx="16764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3" descr="etabinaria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5105400"/>
            <a:ext cx="19812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8229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D2E1FF"/>
                </a:solidFill>
              </a:rPr>
              <a:t>Three models for massive star x-ray emission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7800" y="1447800"/>
            <a:ext cx="5486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D2E1FF"/>
                </a:solidFill>
              </a:rPr>
              <a:t>1. Instability driven shocks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3132138"/>
            <a:ext cx="41148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08000" indent="-450850">
              <a:defRPr/>
            </a:pPr>
            <a:r>
              <a:rPr lang="en-US" dirty="0">
                <a:solidFill>
                  <a:srgbClr val="F3C556"/>
                </a:solidFill>
              </a:rPr>
              <a:t>2. Magnetically channeled wind shocks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5334000"/>
            <a:ext cx="4191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08000" indent="-508000">
              <a:defRPr/>
            </a:pPr>
            <a:r>
              <a:rPr lang="en-US" dirty="0">
                <a:solidFill>
                  <a:srgbClr val="D2E1FF"/>
                </a:solidFill>
              </a:rPr>
              <a:t>3. Wind-wind interaction in close binaries</a:t>
            </a:r>
          </a:p>
        </p:txBody>
      </p:sp>
      <p:pic>
        <p:nvPicPr>
          <p:cNvPr id="34822" name="Picture 10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1143000"/>
            <a:ext cx="2057400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3" descr="f5b-colo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3048000"/>
            <a:ext cx="16764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3" descr="etabinaria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5105400"/>
            <a:ext cx="19812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6764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2E1FF"/>
                </a:solidFill>
              </a:rPr>
              <a:t>What are these “X-rays” anyway?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0" y="381000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D2E1FF"/>
                </a:solidFill>
              </a:rPr>
              <a:t>…and what’s the available data like?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04800" y="3200400"/>
            <a:ext cx="3530600" cy="3048000"/>
            <a:chOff x="304800" y="1524000"/>
            <a:chExt cx="3530600" cy="304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" y="2013585"/>
              <a:ext cx="3454400" cy="255841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04800" y="1524000"/>
              <a:ext cx="2133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D2E1FF"/>
                  </a:solidFill>
                </a:rPr>
                <a:t>XMM-Newton</a:t>
              </a:r>
              <a:endParaRPr lang="en-US" i="1" dirty="0">
                <a:solidFill>
                  <a:srgbClr val="D2E1FF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486400" y="762000"/>
            <a:ext cx="3323696" cy="4381500"/>
            <a:chOff x="5181600" y="990600"/>
            <a:chExt cx="3323696" cy="43815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57800" y="1485900"/>
              <a:ext cx="3247496" cy="38862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181600" y="990600"/>
              <a:ext cx="28194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D2E1FF"/>
                  </a:solidFill>
                </a:rPr>
                <a:t>Chandra</a:t>
              </a:r>
              <a:endParaRPr lang="en-US" i="1" dirty="0">
                <a:solidFill>
                  <a:srgbClr val="D2E1FF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04800" y="457200"/>
            <a:ext cx="449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</a:rPr>
              <a:t>Launched 2000: superior </a:t>
            </a:r>
            <a:br>
              <a:rPr lang="en-US" dirty="0" smtClean="0">
                <a:solidFill>
                  <a:srgbClr val="D2E1FF"/>
                </a:solidFill>
              </a:rPr>
            </a:br>
            <a:r>
              <a:rPr lang="en-US" dirty="0" smtClean="0">
                <a:solidFill>
                  <a:srgbClr val="D2E1FF"/>
                </a:solidFill>
              </a:rPr>
              <a:t>	sensitivity, </a:t>
            </a:r>
            <a:br>
              <a:rPr lang="en-US" dirty="0" smtClean="0">
                <a:solidFill>
                  <a:srgbClr val="D2E1FF"/>
                </a:solidFill>
              </a:rPr>
            </a:br>
            <a:r>
              <a:rPr lang="en-US" dirty="0" smtClean="0">
                <a:solidFill>
                  <a:srgbClr val="D2E1FF"/>
                </a:solidFill>
              </a:rPr>
              <a:t>	spatial resolution, and </a:t>
            </a:r>
            <a:br>
              <a:rPr lang="en-US" dirty="0" smtClean="0">
                <a:solidFill>
                  <a:srgbClr val="D2E1FF"/>
                </a:solidFill>
              </a:rPr>
            </a:br>
            <a:r>
              <a:rPr lang="en-US" dirty="0" smtClean="0">
                <a:solidFill>
                  <a:srgbClr val="D2E1FF"/>
                </a:solidFill>
              </a:rPr>
              <a:t>	spectral resolution</a:t>
            </a:r>
            <a:endParaRPr lang="en-US" dirty="0">
              <a:solidFill>
                <a:srgbClr val="D2E1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53340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</a:rPr>
              <a:t>sub-</a:t>
            </a:r>
            <a:r>
              <a:rPr lang="en-US" dirty="0" err="1" smtClean="0">
                <a:solidFill>
                  <a:srgbClr val="D2E1FF"/>
                </a:solidFill>
              </a:rPr>
              <a:t>arcsecond</a:t>
            </a:r>
            <a:r>
              <a:rPr lang="en-US" dirty="0" smtClean="0">
                <a:solidFill>
                  <a:srgbClr val="D2E1FF"/>
                </a:solidFill>
              </a:rPr>
              <a:t> resolution</a:t>
            </a:r>
            <a:endParaRPr lang="en-US" dirty="0">
              <a:solidFill>
                <a:srgbClr val="D2E1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52400"/>
            <a:ext cx="2819400" cy="2514600"/>
            <a:chOff x="304800" y="1524000"/>
            <a:chExt cx="3530600" cy="304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" y="2013585"/>
              <a:ext cx="3454400" cy="255841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04800" y="1524000"/>
              <a:ext cx="2862649" cy="559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D2E1FF"/>
                  </a:solidFill>
                </a:rPr>
                <a:t>XMM-Newton</a:t>
              </a:r>
              <a:endParaRPr lang="en-US" i="1" dirty="0">
                <a:solidFill>
                  <a:srgbClr val="D2E1FF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0" y="2895600"/>
            <a:ext cx="2819400" cy="3429000"/>
            <a:chOff x="5181600" y="990600"/>
            <a:chExt cx="3323696" cy="43815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57800" y="1485900"/>
              <a:ext cx="3247496" cy="38862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181600" y="990600"/>
              <a:ext cx="28194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D2E1FF"/>
                  </a:solidFill>
                </a:rPr>
                <a:t>Chandra</a:t>
              </a:r>
              <a:endParaRPr lang="en-US" i="1" dirty="0">
                <a:solidFill>
                  <a:srgbClr val="D2E1FF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962400" y="609600"/>
            <a:ext cx="518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</a:rPr>
              <a:t>Both have CCD detectors for imaging spectroscopy:</a:t>
            </a:r>
          </a:p>
          <a:p>
            <a:endParaRPr lang="en-US" dirty="0" smtClean="0">
              <a:solidFill>
                <a:srgbClr val="D2E1FF"/>
              </a:solidFill>
            </a:endParaRPr>
          </a:p>
          <a:p>
            <a:r>
              <a:rPr lang="en-US" dirty="0" smtClean="0">
                <a:solidFill>
                  <a:srgbClr val="D2E1FF"/>
                </a:solidFill>
              </a:rPr>
              <a:t>low spectral resolution: </a:t>
            </a:r>
            <a:r>
              <a:rPr lang="en-US" i="1" dirty="0" smtClean="0">
                <a:solidFill>
                  <a:srgbClr val="D2E1FF"/>
                </a:solidFill>
              </a:rPr>
              <a:t>R </a:t>
            </a:r>
            <a:r>
              <a:rPr lang="en-US" dirty="0" smtClean="0">
                <a:solidFill>
                  <a:srgbClr val="D2E1FF"/>
                </a:solidFill>
              </a:rPr>
              <a:t>~ 20 to 50</a:t>
            </a:r>
            <a:endParaRPr lang="en-US" dirty="0">
              <a:solidFill>
                <a:srgbClr val="D2E1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38600" y="3512403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</a:rPr>
              <a:t>And both have grating spectrometers: </a:t>
            </a:r>
            <a:r>
              <a:rPr lang="en-US" i="1" dirty="0" smtClean="0">
                <a:solidFill>
                  <a:srgbClr val="D2E1FF"/>
                </a:solidFill>
              </a:rPr>
              <a:t>R </a:t>
            </a:r>
            <a:r>
              <a:rPr lang="en-US" dirty="0" smtClean="0">
                <a:solidFill>
                  <a:srgbClr val="D2E1FF"/>
                </a:solidFill>
              </a:rPr>
              <a:t>~ few 100 to 1000</a:t>
            </a:r>
            <a:endParaRPr lang="en-US" dirty="0">
              <a:solidFill>
                <a:srgbClr val="D2E1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7800" y="49530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D2E1FF"/>
                </a:solidFill>
              </a:rPr>
              <a:t>300 km/</a:t>
            </a:r>
            <a:r>
              <a:rPr lang="en-US" dirty="0" err="1" smtClean="0">
                <a:solidFill>
                  <a:srgbClr val="D2E1FF"/>
                </a:solidFill>
              </a:rPr>
              <a:t>s</a:t>
            </a:r>
            <a:endParaRPr lang="en-US" dirty="0" smtClean="0">
              <a:solidFill>
                <a:srgbClr val="D2E1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52400"/>
            <a:ext cx="2819400" cy="2514600"/>
            <a:chOff x="304800" y="1524000"/>
            <a:chExt cx="3530600" cy="304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" y="2013585"/>
              <a:ext cx="3454400" cy="255841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04800" y="1524000"/>
              <a:ext cx="2862649" cy="559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D2E1FF"/>
                  </a:solidFill>
                </a:rPr>
                <a:t>XMM-Newton</a:t>
              </a:r>
              <a:endParaRPr lang="en-US" i="1" dirty="0">
                <a:solidFill>
                  <a:srgbClr val="D2E1FF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0" y="2895600"/>
            <a:ext cx="2819400" cy="3429000"/>
            <a:chOff x="5181600" y="990600"/>
            <a:chExt cx="3323696" cy="43815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57800" y="1485900"/>
              <a:ext cx="3247496" cy="38862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181600" y="990600"/>
              <a:ext cx="28194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D2E1FF"/>
                  </a:solidFill>
                </a:rPr>
                <a:t>Chandra</a:t>
              </a:r>
              <a:endParaRPr lang="en-US" i="1" dirty="0">
                <a:solidFill>
                  <a:srgbClr val="D2E1FF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581400" y="533400"/>
            <a:ext cx="5105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</a:rPr>
              <a:t>The </a:t>
            </a:r>
            <a:r>
              <a:rPr lang="en-US" dirty="0" smtClean="0">
                <a:solidFill>
                  <a:srgbClr val="F3C556"/>
                </a:solidFill>
              </a:rPr>
              <a:t>gratings </a:t>
            </a:r>
            <a:r>
              <a:rPr lang="en-US" dirty="0" smtClean="0">
                <a:solidFill>
                  <a:srgbClr val="D2E1FF"/>
                </a:solidFill>
              </a:rPr>
              <a:t>have </a:t>
            </a:r>
            <a:r>
              <a:rPr lang="en-US" dirty="0" smtClean="0">
                <a:solidFill>
                  <a:srgbClr val="F3C556"/>
                </a:solidFill>
              </a:rPr>
              <a:t>poor sensitivity</a:t>
            </a:r>
            <a:r>
              <a:rPr lang="en-US" dirty="0" smtClean="0">
                <a:solidFill>
                  <a:srgbClr val="D2E1FF"/>
                </a:solidFill>
              </a:rPr>
              <a:t>…</a:t>
            </a:r>
          </a:p>
          <a:p>
            <a:r>
              <a:rPr lang="en-US" dirty="0" smtClean="0">
                <a:solidFill>
                  <a:srgbClr val="D2E1FF"/>
                </a:solidFill>
              </a:rPr>
              <a:t>We’ll never get spectra for more than two dozen hot stars</a:t>
            </a:r>
            <a:endParaRPr lang="en-US" dirty="0">
              <a:solidFill>
                <a:srgbClr val="D2E1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52400"/>
            <a:ext cx="2819400" cy="2514600"/>
            <a:chOff x="304800" y="1524000"/>
            <a:chExt cx="3530600" cy="304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381000" y="2013585"/>
              <a:ext cx="3454400" cy="255841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04800" y="1524000"/>
              <a:ext cx="2862649" cy="559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D2E1FF">
                      <a:alpha val="40000"/>
                    </a:srgbClr>
                  </a:solidFill>
                </a:rPr>
                <a:t>XMM-Newton</a:t>
              </a:r>
              <a:endParaRPr lang="en-US" i="1" dirty="0">
                <a:solidFill>
                  <a:srgbClr val="D2E1FF">
                    <a:alpha val="40000"/>
                  </a:srgbClr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0" y="2895600"/>
            <a:ext cx="2819400" cy="3429000"/>
            <a:chOff x="5181600" y="990600"/>
            <a:chExt cx="3323696" cy="43815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alphaModFix amt="40000"/>
            </a:blip>
            <a:stretch>
              <a:fillRect/>
            </a:stretch>
          </p:blipFill>
          <p:spPr>
            <a:xfrm>
              <a:off x="5257800" y="1485900"/>
              <a:ext cx="3247496" cy="38862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181600" y="990600"/>
              <a:ext cx="2819401" cy="589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D2E1FF">
                      <a:alpha val="40000"/>
                    </a:srgbClr>
                  </a:solidFill>
                </a:rPr>
                <a:t>Chandra</a:t>
              </a:r>
              <a:endParaRPr lang="en-US" i="1" dirty="0">
                <a:solidFill>
                  <a:srgbClr val="D2E1FF">
                    <a:alpha val="40000"/>
                  </a:srgbClr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962400" y="1600200"/>
            <a:ext cx="5105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D2E1FF"/>
                </a:solidFill>
              </a:rPr>
              <a:t>Astro</a:t>
            </a:r>
            <a:r>
              <a:rPr lang="en-US" i="1" dirty="0" smtClean="0">
                <a:solidFill>
                  <a:srgbClr val="D2E1FF"/>
                </a:solidFill>
              </a:rPr>
              <a:t>-H</a:t>
            </a:r>
            <a:r>
              <a:rPr lang="en-US" dirty="0" smtClean="0">
                <a:solidFill>
                  <a:srgbClr val="D2E1FF"/>
                </a:solidFill>
              </a:rPr>
              <a:t> (Japan) – high spectral resolution at high photon energies</a:t>
            </a:r>
          </a:p>
          <a:p>
            <a:r>
              <a:rPr lang="en-US" dirty="0" smtClean="0">
                <a:solidFill>
                  <a:srgbClr val="D2E1FF"/>
                </a:solidFill>
              </a:rPr>
              <a:t>…few years from now</a:t>
            </a:r>
            <a:endParaRPr lang="en-US" dirty="0">
              <a:solidFill>
                <a:srgbClr val="D2E1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39624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D2E1FF"/>
                </a:solidFill>
              </a:rPr>
              <a:t>International X-ray Observatory </a:t>
            </a:r>
            <a:r>
              <a:rPr lang="en-US" dirty="0" smtClean="0">
                <a:solidFill>
                  <a:srgbClr val="D2E1FF"/>
                </a:solidFill>
              </a:rPr>
              <a:t>(IXO)… 2020+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3800" y="228600"/>
            <a:ext cx="4800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3C556"/>
                </a:solidFill>
              </a:rPr>
              <a:t>The Future: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524000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2E1FF"/>
                </a:solidFill>
              </a:rPr>
              <a:t>First, imaging (+ low resolution) spectroscopy with </a:t>
            </a:r>
            <a:r>
              <a:rPr lang="en-US" i="1" dirty="0" smtClean="0">
                <a:solidFill>
                  <a:srgbClr val="D2E1FF"/>
                </a:solidFill>
              </a:rPr>
              <a:t>Chandra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Text Box 2"/>
          <p:cNvSpPr txBox="1">
            <a:spLocks noChangeArrowheads="1"/>
          </p:cNvSpPr>
          <p:nvPr/>
        </p:nvSpPr>
        <p:spPr bwMode="auto">
          <a:xfrm>
            <a:off x="6096000" y="1443335"/>
            <a:ext cx="312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ea typeface="新細明體" charset="-120"/>
                <a:cs typeface="新細明體" charset="-120"/>
              </a:rPr>
              <a:t>q</a:t>
            </a:r>
            <a:r>
              <a:rPr lang="en-US" altLang="zh-TW" baseline="300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1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Ori C</a:t>
            </a:r>
            <a:endParaRPr lang="en-US" altLang="zh-TW" dirty="0">
              <a:solidFill>
                <a:srgbClr val="D2E1FF"/>
              </a:solidFill>
              <a:effectLst/>
              <a:ea typeface="新細明體" charset="-120"/>
              <a:cs typeface="新細明體" charset="-12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8600" y="1219200"/>
            <a:ext cx="6781681" cy="5395913"/>
            <a:chOff x="1542" y="1392"/>
            <a:chExt cx="3361" cy="2631"/>
          </a:xfrm>
        </p:grpSpPr>
        <p:pic>
          <p:nvPicPr>
            <p:cNvPr id="20486" name="Picture 4" descr="orion_xray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42" y="1392"/>
              <a:ext cx="2634" cy="2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5157" name="Line 5"/>
            <p:cNvSpPr>
              <a:spLocks noChangeShapeType="1"/>
            </p:cNvSpPr>
            <p:nvPr/>
          </p:nvSpPr>
          <p:spPr bwMode="auto">
            <a:xfrm flipH="1">
              <a:off x="2880" y="1689"/>
              <a:ext cx="2023" cy="1047"/>
            </a:xfrm>
            <a:prstGeom prst="line">
              <a:avLst/>
            </a:prstGeom>
            <a:noFill/>
            <a:ln w="15875">
              <a:solidFill>
                <a:srgbClr val="D2E1FF"/>
              </a:solidFill>
              <a:round/>
              <a:headEnd/>
              <a:tailEnd type="triangle" w="med" len="med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04800" y="152400"/>
            <a:ext cx="88392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>
                <a:solidFill>
                  <a:srgbClr val="D2E1FF"/>
                </a:solidFill>
              </a:rPr>
              <a:t>Chandra</a:t>
            </a:r>
            <a:r>
              <a:rPr lang="en-US" i="1" dirty="0" smtClean="0">
                <a:solidFill>
                  <a:srgbClr val="D2E1FF"/>
                </a:solidFill>
              </a:rPr>
              <a:t> </a:t>
            </a:r>
            <a:r>
              <a:rPr lang="en-US" dirty="0" smtClean="0">
                <a:solidFill>
                  <a:srgbClr val="D2E1FF"/>
                </a:solidFill>
              </a:rPr>
              <a:t>ACIS</a:t>
            </a:r>
            <a:br>
              <a:rPr lang="en-US" dirty="0" smtClean="0">
                <a:solidFill>
                  <a:srgbClr val="D2E1FF"/>
                </a:solidFill>
              </a:rPr>
            </a:br>
            <a:r>
              <a:rPr lang="en-US" dirty="0" smtClean="0">
                <a:solidFill>
                  <a:srgbClr val="D2E1FF"/>
                </a:solidFill>
              </a:rPr>
              <a:t>Orion </a:t>
            </a:r>
            <a:r>
              <a:rPr lang="en-US" dirty="0">
                <a:solidFill>
                  <a:srgbClr val="D2E1FF"/>
                </a:solidFill>
              </a:rPr>
              <a:t>Nebula </a:t>
            </a:r>
            <a:r>
              <a:rPr lang="en-US" dirty="0" smtClean="0">
                <a:solidFill>
                  <a:srgbClr val="D2E1FF"/>
                </a:solidFill>
              </a:rPr>
              <a:t>Cluster (COUP)</a:t>
            </a:r>
            <a:endParaRPr lang="en-US" dirty="0">
              <a:solidFill>
                <a:srgbClr val="D2E1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5613737"/>
            <a:ext cx="3733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</a:rPr>
              <a:t>Color coded according to photon energy (red: &lt;1keV;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green </a:t>
            </a:r>
            <a:r>
              <a:rPr lang="en-US" sz="2000" dirty="0">
                <a:solidFill>
                  <a:schemeClr val="bg1"/>
                </a:solidFill>
              </a:rPr>
              <a:t>1 to 2 </a:t>
            </a:r>
            <a:r>
              <a:rPr lang="en-US" sz="2000" dirty="0" err="1">
                <a:solidFill>
                  <a:schemeClr val="bg1"/>
                </a:solidFill>
              </a:rPr>
              <a:t>keV</a:t>
            </a:r>
            <a:r>
              <a:rPr lang="en-US" sz="2000" dirty="0">
                <a:solidFill>
                  <a:schemeClr val="bg1"/>
                </a:solidFill>
              </a:rPr>
              <a:t>; blue &gt; 2 </a:t>
            </a:r>
            <a:r>
              <a:rPr lang="en-US" sz="2000" dirty="0" err="1">
                <a:solidFill>
                  <a:schemeClr val="bg1"/>
                </a:solidFill>
              </a:rPr>
              <a:t>keV</a:t>
            </a:r>
            <a:r>
              <a:rPr lang="en-US" sz="2000" dirty="0">
                <a:solidFill>
                  <a:schemeClr val="bg1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52400"/>
            <a:ext cx="7924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D2E1FF"/>
                </a:solidFill>
              </a:rPr>
              <a:t>If we understand the physical connection between magnetic fields in massive stars and X-rays, we could use X-ray observations to identify magnetic massive stars.</a:t>
            </a:r>
          </a:p>
        </p:txBody>
      </p:sp>
      <p:pic>
        <p:nvPicPr>
          <p:cNvPr id="4" name="Picture 4" descr="orion_xra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05402"/>
            <a:ext cx="4343400" cy="4409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953000" y="3124200"/>
            <a:ext cx="381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D2E1FF"/>
                </a:solidFill>
              </a:rPr>
              <a:t>e.g. Which of the stars in this Chandra X-ray image of the Orion Nebula Cluster are massive magnetic stars?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UP_optical_xray_m3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84408" y="0"/>
            <a:ext cx="717518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UP_variability_m2.mpg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85800" y="152400"/>
            <a:ext cx="7848600" cy="6633865"/>
            <a:chOff x="685800" y="152400"/>
            <a:chExt cx="7848600" cy="6633865"/>
          </a:xfrm>
        </p:grpSpPr>
        <p:grpSp>
          <p:nvGrpSpPr>
            <p:cNvPr id="5" name="Group 4"/>
            <p:cNvGrpSpPr/>
            <p:nvPr/>
          </p:nvGrpSpPr>
          <p:grpSpPr>
            <a:xfrm>
              <a:off x="685800" y="152400"/>
              <a:ext cx="7848600" cy="6358354"/>
              <a:chOff x="685800" y="152400"/>
              <a:chExt cx="7848600" cy="6358354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6477000" y="6172200"/>
                <a:ext cx="2057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600" dirty="0" err="1" smtClean="0">
                    <a:solidFill>
                      <a:srgbClr val="D2E1FF"/>
                    </a:solidFill>
                  </a:rPr>
                  <a:t>Stelzer</a:t>
                </a:r>
                <a:r>
                  <a:rPr lang="en-US" sz="1600" dirty="0" smtClean="0">
                    <a:solidFill>
                      <a:srgbClr val="D2E1FF"/>
                    </a:solidFill>
                  </a:rPr>
                  <a:t> et al. 2005</a:t>
                </a: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685800" y="152400"/>
                <a:ext cx="3962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D2E1FF"/>
                    </a:solidFill>
                    <a:latin typeface="Symbol" pitchFamily="18" charset="2"/>
                  </a:rPr>
                  <a:t>q</a:t>
                </a:r>
                <a:r>
                  <a:rPr lang="en-US" baseline="30000" dirty="0" smtClean="0">
                    <a:solidFill>
                      <a:srgbClr val="D2E1FF"/>
                    </a:solidFill>
                  </a:rPr>
                  <a:t>1</a:t>
                </a:r>
                <a:r>
                  <a:rPr lang="en-US" dirty="0" smtClean="0">
                    <a:solidFill>
                      <a:srgbClr val="D2E1FF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D2E1FF"/>
                    </a:solidFill>
                  </a:rPr>
                  <a:t>Ori</a:t>
                </a:r>
                <a:r>
                  <a:rPr lang="en-US" dirty="0" smtClean="0">
                    <a:solidFill>
                      <a:srgbClr val="D2E1FF"/>
                    </a:solidFill>
                  </a:rPr>
                  <a:t> C: X-ray </a:t>
                </a:r>
                <a:r>
                  <a:rPr lang="en-US" dirty="0" err="1" smtClean="0">
                    <a:solidFill>
                      <a:srgbClr val="D2E1FF"/>
                    </a:solidFill>
                  </a:rPr>
                  <a:t>lightcurve</a:t>
                </a:r>
                <a:endParaRPr lang="en-US" dirty="0" smtClean="0">
                  <a:solidFill>
                    <a:srgbClr val="D2E1FF"/>
                  </a:solidFill>
                </a:endParaRPr>
              </a:p>
            </p:txBody>
          </p:sp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57238" y="738188"/>
                <a:ext cx="7629525" cy="5381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cxnSp>
          <p:nvCxnSpPr>
            <p:cNvPr id="7" name="Straight Arrow Connector 6"/>
            <p:cNvCxnSpPr>
              <a:stCxn id="12" idx="1"/>
            </p:cNvCxnSpPr>
            <p:nvPr/>
          </p:nvCxnSpPr>
          <p:spPr bwMode="auto">
            <a:xfrm rot="10800000">
              <a:off x="1676400" y="5410201"/>
              <a:ext cx="533400" cy="1145233"/>
            </a:xfrm>
            <a:prstGeom prst="straightConnector1">
              <a:avLst/>
            </a:prstGeom>
            <a:noFill/>
            <a:ln w="12700" cap="flat" cmpd="sng" algn="ctr">
              <a:solidFill>
                <a:srgbClr val="F3C55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2209800" y="6324600"/>
              <a:ext cx="3352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3C556"/>
                  </a:solidFill>
                </a:rPr>
                <a:t>not zero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38200" y="457200"/>
            <a:ext cx="7696200" cy="5901154"/>
            <a:chOff x="838200" y="457200"/>
            <a:chExt cx="7696200" cy="5901154"/>
          </a:xfrm>
        </p:grpSpPr>
        <p:sp>
          <p:nvSpPr>
            <p:cNvPr id="3" name="TextBox 2"/>
            <p:cNvSpPr txBox="1"/>
            <p:nvPr/>
          </p:nvSpPr>
          <p:spPr>
            <a:xfrm>
              <a:off x="838200" y="457200"/>
              <a:ext cx="563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D2E1FF"/>
                  </a:solidFill>
                  <a:latin typeface="Symbol" pitchFamily="18" charset="2"/>
                </a:rPr>
                <a:t>s</a:t>
              </a:r>
              <a:r>
                <a:rPr lang="en-US" dirty="0" smtClean="0">
                  <a:solidFill>
                    <a:srgbClr val="D2E1FF"/>
                  </a:solidFill>
                </a:rPr>
                <a:t> </a:t>
              </a:r>
              <a:r>
                <a:rPr lang="en-US" dirty="0" err="1" smtClean="0">
                  <a:solidFill>
                    <a:srgbClr val="D2E1FF"/>
                  </a:solidFill>
                </a:rPr>
                <a:t>Ori</a:t>
              </a:r>
              <a:r>
                <a:rPr lang="en-US" dirty="0" smtClean="0">
                  <a:solidFill>
                    <a:srgbClr val="D2E1FF"/>
                  </a:solidFill>
                </a:rPr>
                <a:t> E: </a:t>
              </a:r>
              <a:r>
                <a:rPr lang="en-US" i="1" dirty="0" smtClean="0">
                  <a:solidFill>
                    <a:srgbClr val="D2E1FF"/>
                  </a:solidFill>
                </a:rPr>
                <a:t>XMM</a:t>
              </a:r>
              <a:r>
                <a:rPr lang="en-US" dirty="0" smtClean="0">
                  <a:solidFill>
                    <a:srgbClr val="D2E1FF"/>
                  </a:solidFill>
                </a:rPr>
                <a:t> light curve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867400" y="6019800"/>
              <a:ext cx="2667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err="1" smtClean="0">
                  <a:solidFill>
                    <a:srgbClr val="D2E1FF"/>
                  </a:solidFill>
                </a:rPr>
                <a:t>Sanz-Forcada</a:t>
              </a:r>
              <a:r>
                <a:rPr lang="en-US" sz="1600" dirty="0" smtClean="0">
                  <a:solidFill>
                    <a:srgbClr val="D2E1FF"/>
                  </a:solidFill>
                </a:rPr>
                <a:t> et al. 2004</a:t>
              </a: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14400" y="881062"/>
              <a:ext cx="7515225" cy="5095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143000" y="304800"/>
            <a:ext cx="6934200" cy="6129754"/>
            <a:chOff x="1143000" y="304800"/>
            <a:chExt cx="6934200" cy="6129754"/>
          </a:xfrm>
        </p:grpSpPr>
        <p:sp>
          <p:nvSpPr>
            <p:cNvPr id="3" name="TextBox 2"/>
            <p:cNvSpPr txBox="1"/>
            <p:nvPr/>
          </p:nvSpPr>
          <p:spPr>
            <a:xfrm>
              <a:off x="1143000" y="304800"/>
              <a:ext cx="54102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D2E1FF"/>
                  </a:solidFill>
                </a:rPr>
                <a:t>XMM EPIC </a:t>
              </a:r>
              <a:r>
                <a:rPr lang="en-US" dirty="0" smtClean="0">
                  <a:solidFill>
                    <a:srgbClr val="D2E1FF"/>
                  </a:solidFill>
                </a:rPr>
                <a:t>spectrum of </a:t>
              </a:r>
              <a:r>
                <a:rPr lang="en-US" dirty="0" smtClean="0">
                  <a:solidFill>
                    <a:srgbClr val="D2E1FF"/>
                  </a:solidFill>
                  <a:latin typeface="Symbol" pitchFamily="18" charset="2"/>
                </a:rPr>
                <a:t>s</a:t>
              </a:r>
              <a:r>
                <a:rPr lang="en-US" dirty="0" smtClean="0">
                  <a:solidFill>
                    <a:srgbClr val="D2E1FF"/>
                  </a:solidFill>
                </a:rPr>
                <a:t> </a:t>
              </a:r>
              <a:r>
                <a:rPr lang="en-US" dirty="0" err="1" smtClean="0">
                  <a:solidFill>
                    <a:srgbClr val="D2E1FF"/>
                  </a:solidFill>
                </a:rPr>
                <a:t>Ori</a:t>
              </a:r>
              <a:r>
                <a:rPr lang="en-US" dirty="0" smtClean="0">
                  <a:solidFill>
                    <a:srgbClr val="D2E1FF"/>
                  </a:solidFill>
                </a:rPr>
                <a:t> E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410200" y="6096000"/>
              <a:ext cx="2667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err="1" smtClean="0">
                  <a:solidFill>
                    <a:srgbClr val="D2E1FF"/>
                  </a:solidFill>
                </a:rPr>
                <a:t>Sanz-Forcada</a:t>
              </a:r>
              <a:r>
                <a:rPr lang="en-US" sz="1600" dirty="0" smtClean="0">
                  <a:solidFill>
                    <a:srgbClr val="D2E1FF"/>
                  </a:solidFill>
                </a:rPr>
                <a:t> et al. 2004</a:t>
              </a: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00460" y="735806"/>
              <a:ext cx="6743079" cy="5386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3657600"/>
            <a:ext cx="9144000" cy="2362200"/>
            <a:chOff x="168" y="2160"/>
            <a:chExt cx="5424" cy="1222"/>
          </a:xfrm>
        </p:grpSpPr>
        <p:pic>
          <p:nvPicPr>
            <p:cNvPr id="116752" name="Picture 3" descr="zpup_bigplot_novertlines_shor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8" y="2160"/>
              <a:ext cx="5424" cy="1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6753" name="Text Box 4"/>
            <p:cNvSpPr txBox="1">
              <a:spLocks noChangeArrowheads="1"/>
            </p:cNvSpPr>
            <p:nvPr/>
          </p:nvSpPr>
          <p:spPr bwMode="auto">
            <a:xfrm>
              <a:off x="4272" y="2256"/>
              <a:ext cx="1296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>
                  <a:solidFill>
                    <a:srgbClr val="F26815"/>
                  </a:solidFill>
                  <a:effectLst/>
                  <a:latin typeface="Symbol" charset="2"/>
                  <a:ea typeface="MS PGothic" pitchFamily="34" charset="-128"/>
                  <a:cs typeface="MS PGothic" pitchFamily="34" charset="-128"/>
                </a:rPr>
                <a:t>z </a:t>
              </a:r>
              <a:r>
                <a:rPr lang="en-US" altLang="zh-TW">
                  <a:solidFill>
                    <a:srgbClr val="F26815"/>
                  </a:solidFill>
                  <a:effectLst/>
                  <a:ea typeface="MS PGothic" pitchFamily="34" charset="-128"/>
                  <a:cs typeface="MS PGothic" pitchFamily="34" charset="-128"/>
                </a:rPr>
                <a:t>Pup</a:t>
              </a:r>
              <a:endParaRPr lang="zh-TW" altLang="en-US">
                <a:solidFill>
                  <a:srgbClr val="F26815"/>
                </a:solidFill>
                <a:effectLst/>
                <a:ea typeface="MS PGothic" pitchFamily="34" charset="-128"/>
                <a:cs typeface="MS PGothic" pitchFamily="34" charset="-128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0" y="914400"/>
            <a:ext cx="9143999" cy="2514600"/>
            <a:chOff x="192" y="384"/>
            <a:chExt cx="5400" cy="1216"/>
          </a:xfrm>
        </p:grpSpPr>
        <p:pic>
          <p:nvPicPr>
            <p:cNvPr id="116750" name="Picture 6" descr="toric_megcoadd4obs_yaxis07_shor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2" y="384"/>
              <a:ext cx="5400" cy="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6751" name="Text Box 7"/>
            <p:cNvSpPr txBox="1">
              <a:spLocks noChangeArrowheads="1"/>
            </p:cNvSpPr>
            <p:nvPr/>
          </p:nvSpPr>
          <p:spPr bwMode="auto">
            <a:xfrm>
              <a:off x="4128" y="528"/>
              <a:ext cx="12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>
                  <a:solidFill>
                    <a:srgbClr val="F26815"/>
                  </a:solidFill>
                  <a:effectLst/>
                  <a:latin typeface="Symbol" charset="2"/>
                  <a:ea typeface="新細明體" charset="-120"/>
                  <a:cs typeface="新細明體" charset="-120"/>
                  <a:sym typeface="Symbol" charset="2"/>
                </a:rPr>
                <a:t></a:t>
              </a:r>
              <a:r>
                <a:rPr lang="en-US" altLang="zh-TW" baseline="30000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1</a:t>
              </a:r>
              <a:r>
                <a:rPr lang="en-US" altLang="zh-TW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 Ori C</a:t>
              </a:r>
            </a:p>
          </p:txBody>
        </p:sp>
      </p:grpSp>
      <p:sp>
        <p:nvSpPr>
          <p:cNvPr id="116744" name="Text Box 12"/>
          <p:cNvSpPr txBox="1">
            <a:spLocks noChangeArrowheads="1"/>
          </p:cNvSpPr>
          <p:nvPr/>
        </p:nvSpPr>
        <p:spPr bwMode="auto">
          <a:xfrm>
            <a:off x="876300" y="228600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zh-TW">
              <a:effectLst/>
              <a:ea typeface="新細明體" charset="-120"/>
              <a:cs typeface="新細明體" charset="-120"/>
            </a:endParaRPr>
          </a:p>
        </p:txBody>
      </p:sp>
      <p:sp>
        <p:nvSpPr>
          <p:cNvPr id="179217" name="Rectangle 17"/>
          <p:cNvSpPr>
            <a:spLocks noChangeArrowheads="1"/>
          </p:cNvSpPr>
          <p:nvPr/>
        </p:nvSpPr>
        <p:spPr bwMode="auto">
          <a:xfrm>
            <a:off x="459482" y="0"/>
            <a:ext cx="84880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i="1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Chandra 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grating spectra: 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ea typeface="新細明體" charset="-120"/>
                <a:cs typeface="新細明體" charset="-120"/>
                <a:sym typeface="Symbol" charset="2"/>
              </a:rPr>
              <a:t></a:t>
            </a:r>
            <a:r>
              <a:rPr lang="en-US" altLang="zh-TW" baseline="30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1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Ori C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and a non-magnetic O star </a:t>
            </a:r>
            <a:endParaRPr lang="en-US" altLang="zh-TW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9600"/>
            <a:ext cx="7772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3C556"/>
                </a:solidFill>
              </a:rPr>
              <a:t>thermal emission</a:t>
            </a:r>
          </a:p>
          <a:p>
            <a:endParaRPr lang="en-US" dirty="0" smtClean="0">
              <a:solidFill>
                <a:srgbClr val="D2E1FF"/>
              </a:solidFill>
            </a:endParaRPr>
          </a:p>
          <a:p>
            <a:r>
              <a:rPr lang="en-US" dirty="0" smtClean="0">
                <a:solidFill>
                  <a:srgbClr val="D2E1FF"/>
                </a:solidFill>
              </a:rPr>
              <a:t>“coronal approximation” valid: electrons in ground state, collisions up, spontaneous emission down</a:t>
            </a:r>
          </a:p>
          <a:p>
            <a:endParaRPr lang="en-US" dirty="0" smtClean="0">
              <a:solidFill>
                <a:srgbClr val="D2E1FF"/>
              </a:solidFill>
            </a:endParaRPr>
          </a:p>
          <a:p>
            <a:r>
              <a:rPr lang="en-US" dirty="0" smtClean="0">
                <a:solidFill>
                  <a:srgbClr val="D2E1FF"/>
                </a:solidFill>
              </a:rPr>
              <a:t>optically thin</a:t>
            </a:r>
          </a:p>
          <a:p>
            <a:endParaRPr lang="en-US" dirty="0" smtClean="0">
              <a:solidFill>
                <a:srgbClr val="D2E1FF"/>
              </a:solidFill>
            </a:endParaRPr>
          </a:p>
          <a:p>
            <a:r>
              <a:rPr lang="en-US" dirty="0" smtClean="0">
                <a:solidFill>
                  <a:srgbClr val="D2E1FF"/>
                </a:solidFill>
              </a:rPr>
              <a:t>lines from highly stripped metals, weak </a:t>
            </a:r>
            <a:r>
              <a:rPr lang="en-US" dirty="0" err="1" smtClean="0">
                <a:solidFill>
                  <a:srgbClr val="D2E1FF"/>
                </a:solidFill>
              </a:rPr>
              <a:t>bremsstrahlung</a:t>
            </a:r>
            <a:r>
              <a:rPr lang="en-US" dirty="0" smtClean="0">
                <a:solidFill>
                  <a:srgbClr val="D2E1FF"/>
                </a:solidFill>
              </a:rPr>
              <a:t> continuum (continuum stronger for higher temperatures)</a:t>
            </a:r>
          </a:p>
          <a:p>
            <a:endParaRPr lang="en-US" dirty="0" smtClean="0">
              <a:solidFill>
                <a:srgbClr val="D2E1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9600"/>
            <a:ext cx="7772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</a:rPr>
              <a:t>thermal emission</a:t>
            </a:r>
          </a:p>
          <a:p>
            <a:endParaRPr lang="en-US" dirty="0" smtClean="0">
              <a:solidFill>
                <a:srgbClr val="D2E1FF"/>
              </a:solidFill>
            </a:endParaRPr>
          </a:p>
          <a:p>
            <a:r>
              <a:rPr lang="en-US" b="1" dirty="0" smtClean="0">
                <a:solidFill>
                  <a:srgbClr val="F3C556"/>
                </a:solidFill>
              </a:rPr>
              <a:t>“coronal approximation” valid: electrons in ground state, collisions up, spontaneous emission down</a:t>
            </a:r>
          </a:p>
          <a:p>
            <a:endParaRPr lang="en-US" dirty="0" smtClean="0">
              <a:solidFill>
                <a:srgbClr val="D2E1FF"/>
              </a:solidFill>
            </a:endParaRPr>
          </a:p>
          <a:p>
            <a:r>
              <a:rPr lang="en-US" dirty="0" smtClean="0">
                <a:solidFill>
                  <a:srgbClr val="D2E1FF"/>
                </a:solidFill>
              </a:rPr>
              <a:t>optically thin</a:t>
            </a:r>
          </a:p>
          <a:p>
            <a:endParaRPr lang="en-US" dirty="0" smtClean="0">
              <a:solidFill>
                <a:srgbClr val="D2E1FF"/>
              </a:solidFill>
            </a:endParaRPr>
          </a:p>
          <a:p>
            <a:r>
              <a:rPr lang="en-US" dirty="0" smtClean="0">
                <a:solidFill>
                  <a:srgbClr val="D2E1FF"/>
                </a:solidFill>
              </a:rPr>
              <a:t>lines from highly stripped metals, weak </a:t>
            </a:r>
            <a:r>
              <a:rPr lang="en-US" dirty="0" err="1" smtClean="0">
                <a:solidFill>
                  <a:srgbClr val="D2E1FF"/>
                </a:solidFill>
              </a:rPr>
              <a:t>bremsstrahlung</a:t>
            </a:r>
            <a:r>
              <a:rPr lang="en-US" dirty="0" smtClean="0">
                <a:solidFill>
                  <a:srgbClr val="D2E1FF"/>
                </a:solidFill>
              </a:rPr>
              <a:t> continuum (continuum stronger for higher temperatures)</a:t>
            </a:r>
          </a:p>
          <a:p>
            <a:endParaRPr lang="en-US" dirty="0" smtClean="0">
              <a:solidFill>
                <a:srgbClr val="D2E1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9600"/>
            <a:ext cx="7772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</a:rPr>
              <a:t>thermal emission</a:t>
            </a:r>
          </a:p>
          <a:p>
            <a:endParaRPr lang="en-US" dirty="0" smtClean="0">
              <a:solidFill>
                <a:srgbClr val="D2E1FF"/>
              </a:solidFill>
            </a:endParaRPr>
          </a:p>
          <a:p>
            <a:r>
              <a:rPr lang="en-US" dirty="0" smtClean="0">
                <a:solidFill>
                  <a:srgbClr val="D2E1FF"/>
                </a:solidFill>
              </a:rPr>
              <a:t>“coronal approximation” valid: electrons in ground state, collisions up, spontaneous emission down</a:t>
            </a:r>
          </a:p>
          <a:p>
            <a:endParaRPr lang="en-US" dirty="0" smtClean="0">
              <a:solidFill>
                <a:srgbClr val="D2E1FF"/>
              </a:solidFill>
            </a:endParaRPr>
          </a:p>
          <a:p>
            <a:r>
              <a:rPr lang="en-US" b="1" dirty="0" smtClean="0">
                <a:solidFill>
                  <a:srgbClr val="F3C556"/>
                </a:solidFill>
              </a:rPr>
              <a:t>optically thin</a:t>
            </a:r>
          </a:p>
          <a:p>
            <a:endParaRPr lang="en-US" dirty="0" smtClean="0">
              <a:solidFill>
                <a:srgbClr val="D2E1FF"/>
              </a:solidFill>
            </a:endParaRPr>
          </a:p>
          <a:p>
            <a:r>
              <a:rPr lang="en-US" dirty="0" smtClean="0">
                <a:solidFill>
                  <a:srgbClr val="D2E1FF"/>
                </a:solidFill>
              </a:rPr>
              <a:t>lines from highly stripped metals, weak </a:t>
            </a:r>
            <a:r>
              <a:rPr lang="en-US" dirty="0" err="1" smtClean="0">
                <a:solidFill>
                  <a:srgbClr val="D2E1FF"/>
                </a:solidFill>
              </a:rPr>
              <a:t>bremsstrahlung</a:t>
            </a:r>
            <a:r>
              <a:rPr lang="en-US" dirty="0" smtClean="0">
                <a:solidFill>
                  <a:srgbClr val="D2E1FF"/>
                </a:solidFill>
              </a:rPr>
              <a:t> continuum (continuum stronger for higher temperatures)</a:t>
            </a:r>
          </a:p>
          <a:p>
            <a:endParaRPr lang="en-US" dirty="0" smtClean="0">
              <a:solidFill>
                <a:srgbClr val="D2E1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9600"/>
            <a:ext cx="77724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</a:rPr>
              <a:t>thermal emission</a:t>
            </a:r>
          </a:p>
          <a:p>
            <a:endParaRPr lang="en-US" dirty="0" smtClean="0">
              <a:solidFill>
                <a:srgbClr val="D2E1FF"/>
              </a:solidFill>
            </a:endParaRPr>
          </a:p>
          <a:p>
            <a:r>
              <a:rPr lang="en-US" dirty="0" smtClean="0">
                <a:solidFill>
                  <a:srgbClr val="D2E1FF"/>
                </a:solidFill>
              </a:rPr>
              <a:t>“coronal approximation” valid: electrons in ground state, collisions up, spontaneous emission down</a:t>
            </a:r>
          </a:p>
          <a:p>
            <a:endParaRPr lang="en-US" dirty="0" smtClean="0">
              <a:solidFill>
                <a:srgbClr val="D2E1FF"/>
              </a:solidFill>
            </a:endParaRPr>
          </a:p>
          <a:p>
            <a:r>
              <a:rPr lang="en-US" dirty="0" smtClean="0">
                <a:solidFill>
                  <a:srgbClr val="D2E1FF"/>
                </a:solidFill>
              </a:rPr>
              <a:t>optically thin</a:t>
            </a:r>
          </a:p>
          <a:p>
            <a:endParaRPr lang="en-US" dirty="0" smtClean="0">
              <a:solidFill>
                <a:srgbClr val="D2E1FF"/>
              </a:solidFill>
            </a:endParaRPr>
          </a:p>
          <a:p>
            <a:r>
              <a:rPr lang="en-US" b="1" dirty="0" smtClean="0">
                <a:solidFill>
                  <a:srgbClr val="F3C556"/>
                </a:solidFill>
              </a:rPr>
              <a:t>lines from highly stripped metals</a:t>
            </a:r>
            <a:r>
              <a:rPr lang="en-US" b="1" dirty="0" smtClean="0">
                <a:solidFill>
                  <a:srgbClr val="D2E1FF"/>
                </a:solidFill>
              </a:rPr>
              <a:t>,</a:t>
            </a:r>
            <a:r>
              <a:rPr lang="en-US" b="1" dirty="0" smtClean="0">
                <a:solidFill>
                  <a:srgbClr val="F3C556"/>
                </a:solidFill>
              </a:rPr>
              <a:t> </a:t>
            </a:r>
            <a:r>
              <a:rPr lang="en-US" b="1" dirty="0" smtClean="0">
                <a:solidFill>
                  <a:srgbClr val="D2E1FF"/>
                </a:solidFill>
              </a:rPr>
              <a:t>weak </a:t>
            </a:r>
            <a:r>
              <a:rPr lang="en-US" b="1" dirty="0" err="1" smtClean="0">
                <a:solidFill>
                  <a:srgbClr val="D2E1FF"/>
                </a:solidFill>
              </a:rPr>
              <a:t>bremsstrahlung</a:t>
            </a:r>
            <a:r>
              <a:rPr lang="en-US" b="1" dirty="0" smtClean="0">
                <a:solidFill>
                  <a:srgbClr val="D2E1FF"/>
                </a:solidFill>
              </a:rPr>
              <a:t> continuum (continuum stronger for higher temperatures)</a:t>
            </a:r>
          </a:p>
          <a:p>
            <a:endParaRPr lang="en-US" dirty="0" smtClean="0">
              <a:solidFill>
                <a:srgbClr val="D2E1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334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</a:rPr>
              <a:t>But we’re </a:t>
            </a:r>
            <a:r>
              <a:rPr lang="en-US" dirty="0" smtClean="0">
                <a:solidFill>
                  <a:srgbClr val="F3C556"/>
                </a:solidFill>
              </a:rPr>
              <a:t>not </a:t>
            </a:r>
            <a:r>
              <a:rPr lang="en-US" dirty="0" smtClean="0">
                <a:solidFill>
                  <a:srgbClr val="D2E1FF"/>
                </a:solidFill>
              </a:rPr>
              <a:t>there yet…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1676400"/>
            <a:ext cx="678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</a:rPr>
              <a:t>X-ray behavior of known magnetic massive stars is diverse.</a:t>
            </a:r>
          </a:p>
          <a:p>
            <a:endParaRPr lang="en-US" dirty="0" smtClean="0">
              <a:solidFill>
                <a:srgbClr val="D2E1FF"/>
              </a:solidFill>
            </a:endParaRPr>
          </a:p>
          <a:p>
            <a:r>
              <a:rPr lang="en-US" dirty="0" smtClean="0">
                <a:solidFill>
                  <a:srgbClr val="D2E1FF"/>
                </a:solidFill>
              </a:rPr>
              <a:t>We don’t understand enough about the physical mechanisms of X-ray production in them.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3657600"/>
            <a:ext cx="9144000" cy="2362200"/>
            <a:chOff x="168" y="2160"/>
            <a:chExt cx="5424" cy="1222"/>
          </a:xfrm>
        </p:grpSpPr>
        <p:pic>
          <p:nvPicPr>
            <p:cNvPr id="116752" name="Picture 3" descr="zpup_bigplot_novertlines_shor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8" y="2160"/>
              <a:ext cx="5424" cy="1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6753" name="Text Box 4"/>
            <p:cNvSpPr txBox="1">
              <a:spLocks noChangeArrowheads="1"/>
            </p:cNvSpPr>
            <p:nvPr/>
          </p:nvSpPr>
          <p:spPr bwMode="auto">
            <a:xfrm>
              <a:off x="4272" y="2256"/>
              <a:ext cx="1296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>
                  <a:solidFill>
                    <a:srgbClr val="F26815"/>
                  </a:solidFill>
                  <a:effectLst/>
                  <a:latin typeface="Symbol" charset="2"/>
                  <a:ea typeface="MS PGothic" pitchFamily="34" charset="-128"/>
                  <a:cs typeface="MS PGothic" pitchFamily="34" charset="-128"/>
                </a:rPr>
                <a:t>z </a:t>
              </a:r>
              <a:r>
                <a:rPr lang="en-US" altLang="zh-TW">
                  <a:solidFill>
                    <a:srgbClr val="F26815"/>
                  </a:solidFill>
                  <a:effectLst/>
                  <a:ea typeface="MS PGothic" pitchFamily="34" charset="-128"/>
                  <a:cs typeface="MS PGothic" pitchFamily="34" charset="-128"/>
                </a:rPr>
                <a:t>Pup</a:t>
              </a:r>
              <a:endParaRPr lang="zh-TW" altLang="en-US">
                <a:solidFill>
                  <a:srgbClr val="F26815"/>
                </a:solidFill>
                <a:effectLst/>
                <a:ea typeface="MS PGothic" pitchFamily="34" charset="-128"/>
                <a:cs typeface="MS PGothic" pitchFamily="34" charset="-128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0" y="914400"/>
            <a:ext cx="9143999" cy="2514600"/>
            <a:chOff x="192" y="384"/>
            <a:chExt cx="5400" cy="1216"/>
          </a:xfrm>
        </p:grpSpPr>
        <p:pic>
          <p:nvPicPr>
            <p:cNvPr id="116750" name="Picture 6" descr="toric_megcoadd4obs_yaxis07_shor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2" y="384"/>
              <a:ext cx="5400" cy="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6751" name="Text Box 7"/>
            <p:cNvSpPr txBox="1">
              <a:spLocks noChangeArrowheads="1"/>
            </p:cNvSpPr>
            <p:nvPr/>
          </p:nvSpPr>
          <p:spPr bwMode="auto">
            <a:xfrm>
              <a:off x="4128" y="528"/>
              <a:ext cx="12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>
                  <a:solidFill>
                    <a:srgbClr val="F26815"/>
                  </a:solidFill>
                  <a:effectLst/>
                  <a:latin typeface="Symbol" charset="2"/>
                  <a:ea typeface="新細明體" charset="-120"/>
                  <a:cs typeface="新細明體" charset="-120"/>
                  <a:sym typeface="Symbol" charset="2"/>
                </a:rPr>
                <a:t></a:t>
              </a:r>
              <a:r>
                <a:rPr lang="en-US" altLang="zh-TW" baseline="30000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1</a:t>
              </a:r>
              <a:r>
                <a:rPr lang="en-US" altLang="zh-TW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 Ori C</a:t>
              </a:r>
            </a:p>
          </p:txBody>
        </p:sp>
      </p:grpSp>
      <p:sp>
        <p:nvSpPr>
          <p:cNvPr id="116744" name="Text Box 12"/>
          <p:cNvSpPr txBox="1">
            <a:spLocks noChangeArrowheads="1"/>
          </p:cNvSpPr>
          <p:nvPr/>
        </p:nvSpPr>
        <p:spPr bwMode="auto">
          <a:xfrm>
            <a:off x="876300" y="228600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zh-TW">
              <a:effectLst/>
              <a:ea typeface="新細明體" charset="-120"/>
              <a:cs typeface="新細明體" charset="-120"/>
            </a:endParaRPr>
          </a:p>
        </p:txBody>
      </p:sp>
      <p:sp>
        <p:nvSpPr>
          <p:cNvPr id="179217" name="Rectangle 17"/>
          <p:cNvSpPr>
            <a:spLocks noChangeArrowheads="1"/>
          </p:cNvSpPr>
          <p:nvPr/>
        </p:nvSpPr>
        <p:spPr bwMode="auto">
          <a:xfrm>
            <a:off x="459482" y="0"/>
            <a:ext cx="84880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i="1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Chandra 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grating spectra: 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ea typeface="新細明體" charset="-120"/>
                <a:cs typeface="新細明體" charset="-120"/>
                <a:sym typeface="Symbol" charset="2"/>
              </a:rPr>
              <a:t></a:t>
            </a:r>
            <a:r>
              <a:rPr lang="en-US" altLang="zh-TW" baseline="30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1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Ori C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and a non-magnetic O star </a:t>
            </a:r>
            <a:endParaRPr lang="en-US" altLang="zh-TW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572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</a:rPr>
              <a:t>Energy Considerations and </a:t>
            </a:r>
            <a:r>
              <a:rPr lang="en-US" dirty="0" err="1" smtClean="0">
                <a:solidFill>
                  <a:srgbClr val="D2E1FF"/>
                </a:solidFill>
              </a:rPr>
              <a:t>Scalings</a:t>
            </a:r>
            <a:endParaRPr lang="en-US" dirty="0" smtClean="0">
              <a:solidFill>
                <a:srgbClr val="D2E1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16764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</a:rPr>
              <a:t>1 </a:t>
            </a:r>
            <a:r>
              <a:rPr lang="en-US" dirty="0" err="1" smtClean="0">
                <a:solidFill>
                  <a:srgbClr val="D2E1FF"/>
                </a:solidFill>
              </a:rPr>
              <a:t>keV</a:t>
            </a:r>
            <a:r>
              <a:rPr lang="en-US" dirty="0" smtClean="0">
                <a:solidFill>
                  <a:srgbClr val="D2E1FF"/>
                </a:solidFill>
              </a:rPr>
              <a:t> ~ 12 × 10</a:t>
            </a:r>
            <a:r>
              <a:rPr lang="en-US" baseline="30000" dirty="0" smtClean="0">
                <a:solidFill>
                  <a:srgbClr val="D2E1FF"/>
                </a:solidFill>
              </a:rPr>
              <a:t>6</a:t>
            </a:r>
            <a:r>
              <a:rPr lang="en-US" dirty="0" smtClean="0">
                <a:solidFill>
                  <a:srgbClr val="D2E1FF"/>
                </a:solidFill>
              </a:rPr>
              <a:t> K ~ 12 Å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41910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D2E1FF"/>
                </a:solidFill>
              </a:rPr>
              <a:t>ROSAT  </a:t>
            </a:r>
            <a:r>
              <a:rPr lang="en-US" dirty="0" smtClean="0">
                <a:solidFill>
                  <a:srgbClr val="D2E1FF"/>
                </a:solidFill>
              </a:rPr>
              <a:t>150 </a:t>
            </a:r>
            <a:r>
              <a:rPr lang="en-US" dirty="0" err="1" smtClean="0">
                <a:solidFill>
                  <a:srgbClr val="D2E1FF"/>
                </a:solidFill>
              </a:rPr>
              <a:t>eV</a:t>
            </a:r>
            <a:r>
              <a:rPr lang="en-US" dirty="0" smtClean="0">
                <a:solidFill>
                  <a:srgbClr val="D2E1FF"/>
                </a:solidFill>
              </a:rPr>
              <a:t> to 2 </a:t>
            </a:r>
            <a:r>
              <a:rPr lang="en-US" dirty="0" err="1" smtClean="0">
                <a:solidFill>
                  <a:srgbClr val="D2E1FF"/>
                </a:solidFill>
              </a:rPr>
              <a:t>keV</a:t>
            </a:r>
            <a:endParaRPr lang="en-US" dirty="0" smtClean="0">
              <a:solidFill>
                <a:srgbClr val="D2E1FF"/>
              </a:solidFill>
            </a:endParaRPr>
          </a:p>
          <a:p>
            <a:r>
              <a:rPr lang="en-US" i="1" dirty="0" smtClean="0">
                <a:solidFill>
                  <a:srgbClr val="D2E1FF"/>
                </a:solidFill>
              </a:rPr>
              <a:t>Chandra</a:t>
            </a:r>
            <a:r>
              <a:rPr lang="en-US" dirty="0" smtClean="0">
                <a:solidFill>
                  <a:srgbClr val="D2E1FF"/>
                </a:solidFill>
              </a:rPr>
              <a:t>, </a:t>
            </a:r>
            <a:r>
              <a:rPr lang="en-US" i="1" dirty="0" smtClean="0">
                <a:solidFill>
                  <a:srgbClr val="D2E1FF"/>
                </a:solidFill>
              </a:rPr>
              <a:t>XMM  </a:t>
            </a:r>
            <a:r>
              <a:rPr lang="en-US" dirty="0" smtClean="0">
                <a:solidFill>
                  <a:srgbClr val="D2E1FF"/>
                </a:solidFill>
              </a:rPr>
              <a:t>350 </a:t>
            </a:r>
            <a:r>
              <a:rPr lang="en-US" dirty="0" err="1" smtClean="0">
                <a:solidFill>
                  <a:srgbClr val="D2E1FF"/>
                </a:solidFill>
              </a:rPr>
              <a:t>eV</a:t>
            </a:r>
            <a:r>
              <a:rPr lang="en-US" dirty="0" smtClean="0">
                <a:solidFill>
                  <a:srgbClr val="D2E1FF"/>
                </a:solidFill>
              </a:rPr>
              <a:t> to 10 </a:t>
            </a:r>
            <a:r>
              <a:rPr lang="en-US" dirty="0" err="1" smtClean="0">
                <a:solidFill>
                  <a:srgbClr val="D2E1FF"/>
                </a:solidFill>
              </a:rPr>
              <a:t>keV</a:t>
            </a:r>
            <a:endParaRPr lang="en-US" dirty="0" smtClean="0">
              <a:solidFill>
                <a:srgbClr val="D2E1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28194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</a:rPr>
              <a:t>Shock heating: </a:t>
            </a:r>
            <a:r>
              <a:rPr lang="en-US" dirty="0" err="1" smtClean="0">
                <a:solidFill>
                  <a:srgbClr val="D2E1FF"/>
                </a:solidFill>
                <a:latin typeface="Symbol" charset="2"/>
                <a:cs typeface="Symbol" charset="2"/>
              </a:rPr>
              <a:t>D</a:t>
            </a:r>
            <a:r>
              <a:rPr lang="en-US" dirty="0" err="1" smtClean="0">
                <a:solidFill>
                  <a:srgbClr val="D2E1FF"/>
                </a:solidFill>
              </a:rPr>
              <a:t>v</a:t>
            </a:r>
            <a:r>
              <a:rPr lang="en-US" dirty="0" smtClean="0">
                <a:solidFill>
                  <a:srgbClr val="D2E1FF"/>
                </a:solidFill>
              </a:rPr>
              <a:t> = 300 </a:t>
            </a:r>
            <a:r>
              <a:rPr lang="en-US" dirty="0" smtClean="0">
                <a:solidFill>
                  <a:srgbClr val="D2E1FF"/>
                </a:solidFill>
              </a:rPr>
              <a:t>km/</a:t>
            </a:r>
            <a:r>
              <a:rPr lang="en-US" dirty="0" err="1" smtClean="0">
                <a:solidFill>
                  <a:srgbClr val="D2E1FF"/>
                </a:solidFill>
              </a:rPr>
              <a:t>s</a:t>
            </a:r>
            <a:r>
              <a:rPr lang="en-US" dirty="0" smtClean="0">
                <a:solidFill>
                  <a:srgbClr val="D2E1FF"/>
                </a:solidFill>
              </a:rPr>
              <a:t> </a:t>
            </a:r>
            <a:r>
              <a:rPr lang="en-US" dirty="0" smtClean="0">
                <a:solidFill>
                  <a:srgbClr val="D2E1FF"/>
                </a:solidFill>
              </a:rPr>
              <a:t>gives T ~ 10</a:t>
            </a:r>
            <a:r>
              <a:rPr lang="en-US" baseline="30000" dirty="0" smtClean="0">
                <a:solidFill>
                  <a:srgbClr val="D2E1FF"/>
                </a:solidFill>
              </a:rPr>
              <a:t>6</a:t>
            </a:r>
            <a:r>
              <a:rPr lang="en-US" dirty="0" smtClean="0">
                <a:solidFill>
                  <a:srgbClr val="D2E1FF"/>
                </a:solidFill>
              </a:rPr>
              <a:t> K (and T ~ v</a:t>
            </a:r>
            <a:r>
              <a:rPr lang="en-US" baseline="30000" dirty="0" smtClean="0">
                <a:solidFill>
                  <a:srgbClr val="D2E1FF"/>
                </a:solidFill>
              </a:rPr>
              <a:t>2</a:t>
            </a:r>
            <a:r>
              <a:rPr lang="en-US" dirty="0" smtClean="0">
                <a:solidFill>
                  <a:srgbClr val="D2E1FF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572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</a:rPr>
              <a:t>Energy Considerations and </a:t>
            </a:r>
            <a:r>
              <a:rPr lang="en-US" dirty="0" err="1" smtClean="0">
                <a:solidFill>
                  <a:srgbClr val="D2E1FF"/>
                </a:solidFill>
              </a:rPr>
              <a:t>Scalings</a:t>
            </a:r>
            <a:endParaRPr lang="en-US" dirty="0" smtClean="0">
              <a:solidFill>
                <a:srgbClr val="D2E1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16764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</a:rPr>
              <a:t>1 </a:t>
            </a:r>
            <a:r>
              <a:rPr lang="en-US" dirty="0" err="1" smtClean="0">
                <a:solidFill>
                  <a:srgbClr val="D2E1FF"/>
                </a:solidFill>
              </a:rPr>
              <a:t>keV</a:t>
            </a:r>
            <a:r>
              <a:rPr lang="en-US" dirty="0" smtClean="0">
                <a:solidFill>
                  <a:srgbClr val="D2E1FF"/>
                </a:solidFill>
              </a:rPr>
              <a:t> ~ 12 × 10</a:t>
            </a:r>
            <a:r>
              <a:rPr lang="en-US" baseline="30000" dirty="0" smtClean="0">
                <a:solidFill>
                  <a:srgbClr val="D2E1FF"/>
                </a:solidFill>
              </a:rPr>
              <a:t>6</a:t>
            </a:r>
            <a:r>
              <a:rPr lang="en-US" dirty="0" smtClean="0">
                <a:solidFill>
                  <a:srgbClr val="D2E1FF"/>
                </a:solidFill>
              </a:rPr>
              <a:t> K ~ 12 Å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41910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D2E1FF"/>
                </a:solidFill>
              </a:rPr>
              <a:t>ROSAT  </a:t>
            </a:r>
            <a:r>
              <a:rPr lang="en-US" dirty="0" smtClean="0">
                <a:solidFill>
                  <a:srgbClr val="D2E1FF"/>
                </a:solidFill>
              </a:rPr>
              <a:t>150 </a:t>
            </a:r>
            <a:r>
              <a:rPr lang="en-US" dirty="0" err="1" smtClean="0">
                <a:solidFill>
                  <a:srgbClr val="D2E1FF"/>
                </a:solidFill>
              </a:rPr>
              <a:t>eV</a:t>
            </a:r>
            <a:r>
              <a:rPr lang="en-US" dirty="0" smtClean="0">
                <a:solidFill>
                  <a:srgbClr val="D2E1FF"/>
                </a:solidFill>
              </a:rPr>
              <a:t> to 2 </a:t>
            </a:r>
            <a:r>
              <a:rPr lang="en-US" dirty="0" err="1" smtClean="0">
                <a:solidFill>
                  <a:srgbClr val="D2E1FF"/>
                </a:solidFill>
              </a:rPr>
              <a:t>keV</a:t>
            </a:r>
            <a:endParaRPr lang="en-US" dirty="0" smtClean="0">
              <a:solidFill>
                <a:srgbClr val="D2E1FF"/>
              </a:solidFill>
            </a:endParaRPr>
          </a:p>
          <a:p>
            <a:r>
              <a:rPr lang="en-US" i="1" dirty="0" smtClean="0">
                <a:solidFill>
                  <a:srgbClr val="D2E1FF"/>
                </a:solidFill>
              </a:rPr>
              <a:t>Chandra</a:t>
            </a:r>
            <a:r>
              <a:rPr lang="en-US" dirty="0" smtClean="0">
                <a:solidFill>
                  <a:srgbClr val="D2E1FF"/>
                </a:solidFill>
              </a:rPr>
              <a:t>, </a:t>
            </a:r>
            <a:r>
              <a:rPr lang="en-US" i="1" dirty="0" smtClean="0">
                <a:solidFill>
                  <a:srgbClr val="D2E1FF"/>
                </a:solidFill>
              </a:rPr>
              <a:t>XMM  </a:t>
            </a:r>
            <a:r>
              <a:rPr lang="en-US" dirty="0" smtClean="0">
                <a:solidFill>
                  <a:srgbClr val="D2E1FF"/>
                </a:solidFill>
              </a:rPr>
              <a:t>350 </a:t>
            </a:r>
            <a:r>
              <a:rPr lang="en-US" dirty="0" err="1" smtClean="0">
                <a:solidFill>
                  <a:srgbClr val="D2E1FF"/>
                </a:solidFill>
              </a:rPr>
              <a:t>eV</a:t>
            </a:r>
            <a:r>
              <a:rPr lang="en-US" dirty="0" smtClean="0">
                <a:solidFill>
                  <a:srgbClr val="D2E1FF"/>
                </a:solidFill>
              </a:rPr>
              <a:t> to 10 </a:t>
            </a:r>
            <a:r>
              <a:rPr lang="en-US" dirty="0" err="1" smtClean="0">
                <a:solidFill>
                  <a:srgbClr val="D2E1FF"/>
                </a:solidFill>
              </a:rPr>
              <a:t>keV</a:t>
            </a:r>
            <a:endParaRPr lang="en-US" dirty="0" smtClean="0">
              <a:solidFill>
                <a:srgbClr val="D2E1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28194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</a:rPr>
              <a:t>Shock heating: </a:t>
            </a:r>
            <a:r>
              <a:rPr lang="en-US" dirty="0" err="1" smtClean="0">
                <a:solidFill>
                  <a:srgbClr val="D2E1FF"/>
                </a:solidFill>
                <a:latin typeface="Symbol" charset="2"/>
                <a:cs typeface="Symbol" charset="2"/>
              </a:rPr>
              <a:t>D</a:t>
            </a:r>
            <a:r>
              <a:rPr lang="en-US" dirty="0" err="1" smtClean="0">
                <a:solidFill>
                  <a:srgbClr val="D2E1FF"/>
                </a:solidFill>
              </a:rPr>
              <a:t>v</a:t>
            </a:r>
            <a:r>
              <a:rPr lang="en-US" dirty="0" smtClean="0">
                <a:solidFill>
                  <a:srgbClr val="D2E1FF"/>
                </a:solidFill>
              </a:rPr>
              <a:t> = 1000 </a:t>
            </a:r>
            <a:r>
              <a:rPr lang="en-US" dirty="0" smtClean="0">
                <a:solidFill>
                  <a:srgbClr val="D2E1FF"/>
                </a:solidFill>
              </a:rPr>
              <a:t>km/</a:t>
            </a:r>
            <a:r>
              <a:rPr lang="en-US" dirty="0" err="1" smtClean="0">
                <a:solidFill>
                  <a:srgbClr val="D2E1FF"/>
                </a:solidFill>
              </a:rPr>
              <a:t>s</a:t>
            </a:r>
            <a:r>
              <a:rPr lang="en-US" dirty="0" smtClean="0">
                <a:solidFill>
                  <a:srgbClr val="D2E1FF"/>
                </a:solidFill>
              </a:rPr>
              <a:t> </a:t>
            </a:r>
            <a:r>
              <a:rPr lang="en-US" dirty="0" smtClean="0">
                <a:solidFill>
                  <a:srgbClr val="D2E1FF"/>
                </a:solidFill>
              </a:rPr>
              <a:t>gives T ~ 10</a:t>
            </a:r>
            <a:r>
              <a:rPr lang="en-US" baseline="30000" dirty="0" smtClean="0">
                <a:solidFill>
                  <a:srgbClr val="D2E1FF"/>
                </a:solidFill>
              </a:rPr>
              <a:t>7</a:t>
            </a:r>
            <a:r>
              <a:rPr lang="en-US" dirty="0" smtClean="0">
                <a:solidFill>
                  <a:srgbClr val="D2E1FF"/>
                </a:solidFill>
              </a:rPr>
              <a:t> K (and T ~ v</a:t>
            </a:r>
            <a:r>
              <a:rPr lang="en-US" baseline="30000" dirty="0" smtClean="0">
                <a:solidFill>
                  <a:srgbClr val="D2E1FF"/>
                </a:solidFill>
              </a:rPr>
              <a:t>2</a:t>
            </a:r>
            <a:r>
              <a:rPr lang="en-US" dirty="0" smtClean="0">
                <a:solidFill>
                  <a:srgbClr val="D2E1FF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66700" y="3657600"/>
            <a:ext cx="8572500" cy="1905000"/>
            <a:chOff x="168" y="2160"/>
            <a:chExt cx="5424" cy="1222"/>
          </a:xfrm>
        </p:grpSpPr>
        <p:pic>
          <p:nvPicPr>
            <p:cNvPr id="114704" name="Picture 3" descr="zpup_bigplot_novertlines_shor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8" y="2160"/>
              <a:ext cx="5424" cy="1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705" name="Text Box 4"/>
            <p:cNvSpPr txBox="1">
              <a:spLocks noChangeArrowheads="1"/>
            </p:cNvSpPr>
            <p:nvPr/>
          </p:nvSpPr>
          <p:spPr bwMode="auto">
            <a:xfrm>
              <a:off x="4272" y="2256"/>
              <a:ext cx="1296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>
                  <a:solidFill>
                    <a:srgbClr val="F26815"/>
                  </a:solidFill>
                  <a:effectLst/>
                  <a:latin typeface="Symbol" charset="2"/>
                  <a:ea typeface="MS PGothic" pitchFamily="34" charset="-128"/>
                  <a:cs typeface="MS PGothic" pitchFamily="34" charset="-128"/>
                </a:rPr>
                <a:t>z </a:t>
              </a:r>
              <a:r>
                <a:rPr lang="en-US" altLang="zh-TW">
                  <a:solidFill>
                    <a:srgbClr val="F26815"/>
                  </a:solidFill>
                  <a:effectLst/>
                  <a:ea typeface="MS PGothic" pitchFamily="34" charset="-128"/>
                  <a:cs typeface="MS PGothic" pitchFamily="34" charset="-128"/>
                </a:rPr>
                <a:t>Pup</a:t>
              </a:r>
              <a:endParaRPr lang="zh-TW" altLang="en-US">
                <a:solidFill>
                  <a:srgbClr val="F26815"/>
                </a:solidFill>
                <a:effectLst/>
                <a:ea typeface="MS PGothic" pitchFamily="34" charset="-128"/>
                <a:cs typeface="MS PGothic" pitchFamily="34" charset="-128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76225" y="914400"/>
            <a:ext cx="8572500" cy="1930400"/>
            <a:chOff x="192" y="384"/>
            <a:chExt cx="5400" cy="1216"/>
          </a:xfrm>
        </p:grpSpPr>
        <p:pic>
          <p:nvPicPr>
            <p:cNvPr id="114702" name="Picture 6" descr="toric_megcoadd4obs_yaxis07_shor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2" y="384"/>
              <a:ext cx="5400" cy="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703" name="Text Box 7"/>
            <p:cNvSpPr txBox="1">
              <a:spLocks noChangeArrowheads="1"/>
            </p:cNvSpPr>
            <p:nvPr/>
          </p:nvSpPr>
          <p:spPr bwMode="auto">
            <a:xfrm>
              <a:off x="4128" y="528"/>
              <a:ext cx="12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>
                  <a:solidFill>
                    <a:srgbClr val="F26815"/>
                  </a:solidFill>
                  <a:effectLst/>
                  <a:latin typeface="Symbol" charset="2"/>
                  <a:ea typeface="新細明體" charset="-120"/>
                  <a:cs typeface="新細明體" charset="-120"/>
                  <a:sym typeface="Symbol" charset="2"/>
                </a:rPr>
                <a:t></a:t>
              </a:r>
              <a:r>
                <a:rPr lang="en-US" altLang="zh-TW" baseline="30000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1</a:t>
              </a:r>
              <a:r>
                <a:rPr lang="en-US" altLang="zh-TW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 Ori C</a:t>
              </a:r>
            </a:p>
          </p:txBody>
        </p:sp>
      </p:grpSp>
      <p:sp>
        <p:nvSpPr>
          <p:cNvPr id="179208" name="Line 8"/>
          <p:cNvSpPr>
            <a:spLocks noChangeShapeType="1"/>
          </p:cNvSpPr>
          <p:nvPr/>
        </p:nvSpPr>
        <p:spPr bwMode="auto">
          <a:xfrm flipH="1">
            <a:off x="2047875" y="2438400"/>
            <a:ext cx="0" cy="1524000"/>
          </a:xfrm>
          <a:prstGeom prst="line">
            <a:avLst/>
          </a:prstGeom>
          <a:noFill/>
          <a:ln w="15875">
            <a:solidFill>
              <a:srgbClr val="CCFFCC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79209" name="Line 9"/>
          <p:cNvSpPr>
            <a:spLocks noChangeShapeType="1"/>
          </p:cNvSpPr>
          <p:nvPr/>
        </p:nvSpPr>
        <p:spPr bwMode="auto">
          <a:xfrm flipH="1">
            <a:off x="1524000" y="2438400"/>
            <a:ext cx="0" cy="2286000"/>
          </a:xfrm>
          <a:prstGeom prst="line">
            <a:avLst/>
          </a:prstGeom>
          <a:noFill/>
          <a:ln w="15875">
            <a:solidFill>
              <a:srgbClr val="00CCFF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14694" name="Text Box 10"/>
          <p:cNvSpPr txBox="1">
            <a:spLocks noChangeArrowheads="1"/>
          </p:cNvSpPr>
          <p:nvPr/>
        </p:nvSpPr>
        <p:spPr bwMode="auto">
          <a:xfrm>
            <a:off x="2057400" y="3200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>
                <a:solidFill>
                  <a:srgbClr val="CCFFCC"/>
                </a:solidFill>
                <a:effectLst>
                  <a:outerShdw blurRad="38100" dist="38100" dir="2700000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Si XIII</a:t>
            </a:r>
          </a:p>
        </p:txBody>
      </p:sp>
      <p:sp>
        <p:nvSpPr>
          <p:cNvPr id="179211" name="Text Box 11"/>
          <p:cNvSpPr txBox="1">
            <a:spLocks noChangeArrowheads="1"/>
          </p:cNvSpPr>
          <p:nvPr/>
        </p:nvSpPr>
        <p:spPr bwMode="auto">
          <a:xfrm>
            <a:off x="228600" y="3200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zh-TW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Si XIV</a:t>
            </a:r>
          </a:p>
        </p:txBody>
      </p:sp>
      <p:sp>
        <p:nvSpPr>
          <p:cNvPr id="114696" name="Text Box 12"/>
          <p:cNvSpPr txBox="1">
            <a:spLocks noChangeArrowheads="1"/>
          </p:cNvSpPr>
          <p:nvPr/>
        </p:nvSpPr>
        <p:spPr bwMode="auto">
          <a:xfrm>
            <a:off x="876300" y="228600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zh-TW">
              <a:effectLst/>
              <a:ea typeface="新細明體" charset="-120"/>
              <a:cs typeface="新細明體" charset="-120"/>
            </a:endParaRPr>
          </a:p>
        </p:txBody>
      </p:sp>
      <p:sp>
        <p:nvSpPr>
          <p:cNvPr id="179213" name="Line 13"/>
          <p:cNvSpPr>
            <a:spLocks noChangeShapeType="1"/>
          </p:cNvSpPr>
          <p:nvPr/>
        </p:nvSpPr>
        <p:spPr bwMode="auto">
          <a:xfrm flipH="1">
            <a:off x="4267200" y="2514600"/>
            <a:ext cx="0" cy="1524000"/>
          </a:xfrm>
          <a:prstGeom prst="line">
            <a:avLst/>
          </a:prstGeom>
          <a:noFill/>
          <a:ln w="15875">
            <a:solidFill>
              <a:srgbClr val="CCFFCC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79214" name="Line 14"/>
          <p:cNvSpPr>
            <a:spLocks noChangeShapeType="1"/>
          </p:cNvSpPr>
          <p:nvPr/>
        </p:nvSpPr>
        <p:spPr bwMode="auto">
          <a:xfrm flipH="1">
            <a:off x="3581400" y="2438400"/>
            <a:ext cx="0" cy="2286000"/>
          </a:xfrm>
          <a:prstGeom prst="line">
            <a:avLst/>
          </a:prstGeom>
          <a:noFill/>
          <a:ln w="15875">
            <a:solidFill>
              <a:srgbClr val="00CCFF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79215" name="Text Box 15"/>
          <p:cNvSpPr txBox="1">
            <a:spLocks noChangeArrowheads="1"/>
          </p:cNvSpPr>
          <p:nvPr/>
        </p:nvSpPr>
        <p:spPr bwMode="auto">
          <a:xfrm>
            <a:off x="4267200" y="29718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Mg XI</a:t>
            </a:r>
          </a:p>
        </p:txBody>
      </p:sp>
      <p:sp>
        <p:nvSpPr>
          <p:cNvPr id="179216" name="Text Box 16"/>
          <p:cNvSpPr txBox="1">
            <a:spLocks noChangeArrowheads="1"/>
          </p:cNvSpPr>
          <p:nvPr/>
        </p:nvSpPr>
        <p:spPr bwMode="auto">
          <a:xfrm>
            <a:off x="2286000" y="2819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Mg XII</a:t>
            </a:r>
          </a:p>
        </p:txBody>
      </p:sp>
      <p:sp>
        <p:nvSpPr>
          <p:cNvPr id="179217" name="Rectangle 17"/>
          <p:cNvSpPr>
            <a:spLocks noChangeArrowheads="1"/>
          </p:cNvSpPr>
          <p:nvPr/>
        </p:nvSpPr>
        <p:spPr bwMode="auto">
          <a:xfrm>
            <a:off x="1581150" y="152400"/>
            <a:ext cx="5976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altLang="zh-TW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H-like</a:t>
            </a:r>
            <a:r>
              <a:rPr lang="en-US" altLang="zh-TW" dirty="0"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/</a:t>
            </a:r>
            <a:r>
              <a:rPr lang="en-US" altLang="zh-TW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He-like 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ratio is temperature sensitive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66700" y="3657600"/>
            <a:ext cx="8572500" cy="1905000"/>
            <a:chOff x="168" y="2160"/>
            <a:chExt cx="5424" cy="1222"/>
          </a:xfrm>
        </p:grpSpPr>
        <p:pic>
          <p:nvPicPr>
            <p:cNvPr id="116752" name="Picture 3" descr="zpup_bigplot_novertlines_shor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8" y="2160"/>
              <a:ext cx="5424" cy="1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6753" name="Text Box 4"/>
            <p:cNvSpPr txBox="1">
              <a:spLocks noChangeArrowheads="1"/>
            </p:cNvSpPr>
            <p:nvPr/>
          </p:nvSpPr>
          <p:spPr bwMode="auto">
            <a:xfrm>
              <a:off x="4272" y="2256"/>
              <a:ext cx="1296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>
                  <a:solidFill>
                    <a:srgbClr val="F26815"/>
                  </a:solidFill>
                  <a:effectLst/>
                  <a:latin typeface="Symbol" charset="2"/>
                  <a:ea typeface="MS PGothic" pitchFamily="34" charset="-128"/>
                  <a:cs typeface="MS PGothic" pitchFamily="34" charset="-128"/>
                </a:rPr>
                <a:t>z </a:t>
              </a:r>
              <a:r>
                <a:rPr lang="en-US" altLang="zh-TW">
                  <a:solidFill>
                    <a:srgbClr val="F26815"/>
                  </a:solidFill>
                  <a:effectLst/>
                  <a:ea typeface="MS PGothic" pitchFamily="34" charset="-128"/>
                  <a:cs typeface="MS PGothic" pitchFamily="34" charset="-128"/>
                </a:rPr>
                <a:t>Pup</a:t>
              </a:r>
              <a:endParaRPr lang="zh-TW" altLang="en-US">
                <a:solidFill>
                  <a:srgbClr val="F26815"/>
                </a:solidFill>
                <a:effectLst/>
                <a:ea typeface="MS PGothic" pitchFamily="34" charset="-128"/>
                <a:cs typeface="MS PGothic" pitchFamily="34" charset="-128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76225" y="914400"/>
            <a:ext cx="8572500" cy="1930400"/>
            <a:chOff x="192" y="384"/>
            <a:chExt cx="5400" cy="1216"/>
          </a:xfrm>
        </p:grpSpPr>
        <p:pic>
          <p:nvPicPr>
            <p:cNvPr id="116750" name="Picture 6" descr="toric_megcoadd4obs_yaxis07_shor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2" y="384"/>
              <a:ext cx="5400" cy="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6751" name="Text Box 7"/>
            <p:cNvSpPr txBox="1">
              <a:spLocks noChangeArrowheads="1"/>
            </p:cNvSpPr>
            <p:nvPr/>
          </p:nvSpPr>
          <p:spPr bwMode="auto">
            <a:xfrm>
              <a:off x="4128" y="528"/>
              <a:ext cx="12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>
                  <a:solidFill>
                    <a:srgbClr val="F26815"/>
                  </a:solidFill>
                  <a:effectLst/>
                  <a:latin typeface="Symbol" charset="2"/>
                  <a:ea typeface="新細明體" charset="-120"/>
                  <a:cs typeface="新細明體" charset="-120"/>
                  <a:sym typeface="Symbol" charset="2"/>
                </a:rPr>
                <a:t></a:t>
              </a:r>
              <a:r>
                <a:rPr lang="en-US" altLang="zh-TW" baseline="30000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1</a:t>
              </a:r>
              <a:r>
                <a:rPr lang="en-US" altLang="zh-TW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 Ori C</a:t>
              </a:r>
            </a:p>
          </p:txBody>
        </p:sp>
      </p:grpSp>
      <p:sp>
        <p:nvSpPr>
          <p:cNvPr id="179208" name="Line 8"/>
          <p:cNvSpPr>
            <a:spLocks noChangeShapeType="1"/>
          </p:cNvSpPr>
          <p:nvPr/>
        </p:nvSpPr>
        <p:spPr bwMode="auto">
          <a:xfrm flipH="1">
            <a:off x="2047875" y="2438400"/>
            <a:ext cx="0" cy="1524000"/>
          </a:xfrm>
          <a:prstGeom prst="line">
            <a:avLst/>
          </a:prstGeom>
          <a:noFill/>
          <a:ln w="15875">
            <a:solidFill>
              <a:srgbClr val="CCFFCC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79209" name="Line 9"/>
          <p:cNvSpPr>
            <a:spLocks noChangeShapeType="1"/>
          </p:cNvSpPr>
          <p:nvPr/>
        </p:nvSpPr>
        <p:spPr bwMode="auto">
          <a:xfrm flipH="1">
            <a:off x="1524000" y="2438400"/>
            <a:ext cx="0" cy="2286000"/>
          </a:xfrm>
          <a:prstGeom prst="line">
            <a:avLst/>
          </a:prstGeom>
          <a:noFill/>
          <a:ln w="15875">
            <a:solidFill>
              <a:srgbClr val="00CCFF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16742" name="Text Box 10"/>
          <p:cNvSpPr txBox="1">
            <a:spLocks noChangeArrowheads="1"/>
          </p:cNvSpPr>
          <p:nvPr/>
        </p:nvSpPr>
        <p:spPr bwMode="auto">
          <a:xfrm>
            <a:off x="2057400" y="3200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>
                <a:solidFill>
                  <a:srgbClr val="CCFFCC"/>
                </a:solidFill>
                <a:effectLst>
                  <a:outerShdw blurRad="38100" dist="38100" dir="2700000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Si XIII</a:t>
            </a:r>
          </a:p>
        </p:txBody>
      </p:sp>
      <p:sp>
        <p:nvSpPr>
          <p:cNvPr id="179211" name="Text Box 11"/>
          <p:cNvSpPr txBox="1">
            <a:spLocks noChangeArrowheads="1"/>
          </p:cNvSpPr>
          <p:nvPr/>
        </p:nvSpPr>
        <p:spPr bwMode="auto">
          <a:xfrm>
            <a:off x="228600" y="3200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zh-TW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Si XIV</a:t>
            </a:r>
          </a:p>
        </p:txBody>
      </p:sp>
      <p:sp>
        <p:nvSpPr>
          <p:cNvPr id="116744" name="Text Box 12"/>
          <p:cNvSpPr txBox="1">
            <a:spLocks noChangeArrowheads="1"/>
          </p:cNvSpPr>
          <p:nvPr/>
        </p:nvSpPr>
        <p:spPr bwMode="auto">
          <a:xfrm>
            <a:off x="876300" y="228600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zh-TW">
              <a:effectLst/>
              <a:ea typeface="新細明體" charset="-120"/>
              <a:cs typeface="新細明體" charset="-120"/>
            </a:endParaRPr>
          </a:p>
        </p:txBody>
      </p:sp>
      <p:sp>
        <p:nvSpPr>
          <p:cNvPr id="179213" name="Line 13"/>
          <p:cNvSpPr>
            <a:spLocks noChangeShapeType="1"/>
          </p:cNvSpPr>
          <p:nvPr/>
        </p:nvSpPr>
        <p:spPr bwMode="auto">
          <a:xfrm flipH="1">
            <a:off x="4267200" y="2514600"/>
            <a:ext cx="0" cy="1524000"/>
          </a:xfrm>
          <a:prstGeom prst="line">
            <a:avLst/>
          </a:prstGeom>
          <a:noFill/>
          <a:ln w="15875">
            <a:solidFill>
              <a:srgbClr val="CCFFCC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79214" name="Line 14"/>
          <p:cNvSpPr>
            <a:spLocks noChangeShapeType="1"/>
          </p:cNvSpPr>
          <p:nvPr/>
        </p:nvSpPr>
        <p:spPr bwMode="auto">
          <a:xfrm flipH="1">
            <a:off x="3581400" y="2438400"/>
            <a:ext cx="0" cy="2286000"/>
          </a:xfrm>
          <a:prstGeom prst="line">
            <a:avLst/>
          </a:prstGeom>
          <a:noFill/>
          <a:ln w="15875">
            <a:solidFill>
              <a:srgbClr val="00CCFF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79215" name="Text Box 15"/>
          <p:cNvSpPr txBox="1">
            <a:spLocks noChangeArrowheads="1"/>
          </p:cNvSpPr>
          <p:nvPr/>
        </p:nvSpPr>
        <p:spPr bwMode="auto">
          <a:xfrm>
            <a:off x="4267200" y="29718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Mg XI</a:t>
            </a:r>
          </a:p>
        </p:txBody>
      </p:sp>
      <p:sp>
        <p:nvSpPr>
          <p:cNvPr id="179216" name="Text Box 16"/>
          <p:cNvSpPr txBox="1">
            <a:spLocks noChangeArrowheads="1"/>
          </p:cNvSpPr>
          <p:nvPr/>
        </p:nvSpPr>
        <p:spPr bwMode="auto">
          <a:xfrm>
            <a:off x="2286000" y="2819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Mg XII</a:t>
            </a:r>
          </a:p>
        </p:txBody>
      </p:sp>
      <p:sp>
        <p:nvSpPr>
          <p:cNvPr id="179217" name="Rectangle 17"/>
          <p:cNvSpPr>
            <a:spLocks noChangeArrowheads="1"/>
          </p:cNvSpPr>
          <p:nvPr/>
        </p:nvSpPr>
        <p:spPr bwMode="auto">
          <a:xfrm>
            <a:off x="3243923" y="147935"/>
            <a:ext cx="26996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ea typeface="新細明體" charset="-120"/>
                <a:cs typeface="新細明體" charset="-120"/>
                <a:sym typeface="Symbol" charset="2"/>
              </a:rPr>
              <a:t></a:t>
            </a:r>
            <a:r>
              <a:rPr lang="en-US" altLang="zh-TW" baseline="30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1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</a:t>
            </a:r>
            <a:r>
              <a:rPr lang="en-US" altLang="zh-TW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Ori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C – is hotter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19400" y="60198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2E1FF"/>
                </a:solidFill>
              </a:rPr>
              <a:t>H/He &gt; 1 in 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ea typeface="新細明體" charset="-120"/>
                <a:cs typeface="新細明體" charset="-120"/>
                <a:sym typeface="Symbol" charset="2"/>
              </a:rPr>
              <a:t></a:t>
            </a:r>
            <a:r>
              <a:rPr lang="en-US" altLang="zh-TW" baseline="300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1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</a:t>
            </a:r>
            <a:r>
              <a:rPr lang="en-US" altLang="zh-TW" dirty="0" err="1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Ori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C </a:t>
            </a:r>
            <a:endParaRPr lang="en-US" dirty="0" smtClean="0">
              <a:solidFill>
                <a:srgbClr val="D2E1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Text Box 2"/>
          <p:cNvSpPr txBox="1">
            <a:spLocks noChangeArrowheads="1"/>
          </p:cNvSpPr>
          <p:nvPr/>
        </p:nvSpPr>
        <p:spPr bwMode="auto">
          <a:xfrm>
            <a:off x="152400" y="228600"/>
            <a:ext cx="31242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32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Differential</a:t>
            </a:r>
            <a:r>
              <a:rPr lang="en-US" altLang="zh-TW" sz="32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Emission Measure </a:t>
            </a:r>
            <a:r>
              <a:rPr lang="en-US" altLang="zh-TW" sz="32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/>
            </a:r>
            <a:br>
              <a:rPr lang="en-US" altLang="zh-TW" sz="32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</a:br>
            <a:r>
              <a:rPr lang="en-US" altLang="zh-TW" sz="18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(temperature distribution)</a:t>
            </a:r>
          </a:p>
        </p:txBody>
      </p:sp>
      <p:sp>
        <p:nvSpPr>
          <p:cNvPr id="260101" name="Text Box 5"/>
          <p:cNvSpPr txBox="1">
            <a:spLocks noChangeArrowheads="1"/>
          </p:cNvSpPr>
          <p:nvPr/>
        </p:nvSpPr>
        <p:spPr bwMode="auto">
          <a:xfrm>
            <a:off x="6400800" y="6553200"/>
            <a:ext cx="266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zh-TW" sz="1400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Wojdowski</a:t>
            </a:r>
            <a:r>
              <a:rPr lang="en-US" altLang="zh-TW" sz="1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&amp; Schulz (2005)</a:t>
            </a:r>
          </a:p>
        </p:txBody>
      </p:sp>
      <p:pic>
        <p:nvPicPr>
          <p:cNvPr id="118790" name="Picture 6" descr="wojdowski_schulz_2005_fig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282051"/>
            <a:ext cx="5539582" cy="6293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25908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3C556"/>
                </a:solidFill>
                <a:latin typeface="Symbol" pitchFamily="18" charset="2"/>
              </a:rPr>
              <a:t>q</a:t>
            </a:r>
            <a:r>
              <a:rPr lang="en-US" baseline="30000" dirty="0" smtClean="0">
                <a:solidFill>
                  <a:srgbClr val="F3C556"/>
                </a:solidFill>
              </a:rPr>
              <a:t>1</a:t>
            </a:r>
            <a:r>
              <a:rPr lang="en-US" dirty="0" smtClean="0">
                <a:solidFill>
                  <a:srgbClr val="F3C556"/>
                </a:solidFill>
              </a:rPr>
              <a:t> </a:t>
            </a:r>
            <a:r>
              <a:rPr lang="en-US" dirty="0" err="1" smtClean="0">
                <a:solidFill>
                  <a:srgbClr val="F3C556"/>
                </a:solidFill>
              </a:rPr>
              <a:t>Ori</a:t>
            </a:r>
            <a:r>
              <a:rPr lang="en-US" dirty="0" smtClean="0">
                <a:solidFill>
                  <a:srgbClr val="F3C556"/>
                </a:solidFill>
              </a:rPr>
              <a:t> C is much hotter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1981200" y="3276600"/>
            <a:ext cx="1676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1200">
                <a:effectLst/>
                <a:ea typeface="新細明體" charset="-120"/>
                <a:cs typeface="新細明體" charset="-120"/>
              </a:rPr>
              <a:t>1000 km s</a:t>
            </a:r>
            <a:r>
              <a:rPr lang="en-US" altLang="zh-TW" sz="1200" baseline="30000">
                <a:effectLst/>
                <a:ea typeface="新細明體" charset="-120"/>
                <a:cs typeface="新細明體" charset="-120"/>
              </a:rPr>
              <a:t>-1</a:t>
            </a:r>
          </a:p>
        </p:txBody>
      </p:sp>
      <p:sp>
        <p:nvSpPr>
          <p:cNvPr id="195587" name="Text Box 3"/>
          <p:cNvSpPr txBox="1">
            <a:spLocks noChangeArrowheads="1"/>
          </p:cNvSpPr>
          <p:nvPr/>
        </p:nvSpPr>
        <p:spPr bwMode="auto">
          <a:xfrm>
            <a:off x="4876800" y="381000"/>
            <a:ext cx="3962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Emission lines are significantly </a:t>
            </a:r>
            <a:r>
              <a:rPr lang="en-US" altLang="zh-TW" b="1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narrower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, too</a:t>
            </a:r>
            <a:endParaRPr lang="en-US" altLang="zh-TW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新細明體" charset="-120"/>
              <a:cs typeface="新細明體" charset="-12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52400" y="76200"/>
            <a:ext cx="4419600" cy="3141663"/>
            <a:chOff x="96" y="96"/>
            <a:chExt cx="2784" cy="1979"/>
          </a:xfrm>
        </p:grpSpPr>
        <p:pic>
          <p:nvPicPr>
            <p:cNvPr id="120844" name="Picture 7" descr="toriC_NeX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6" y="96"/>
              <a:ext cx="2784" cy="1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0845" name="Text Box 8"/>
            <p:cNvSpPr txBox="1">
              <a:spLocks noChangeArrowheads="1"/>
            </p:cNvSpPr>
            <p:nvPr/>
          </p:nvSpPr>
          <p:spPr bwMode="auto">
            <a:xfrm>
              <a:off x="1872" y="240"/>
              <a:ext cx="864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US" altLang="zh-TW">
                  <a:solidFill>
                    <a:srgbClr val="F26815"/>
                  </a:solidFill>
                  <a:effectLst/>
                  <a:latin typeface="Symbol" charset="2"/>
                  <a:ea typeface="新細明體" charset="-120"/>
                  <a:cs typeface="新細明體" charset="-120"/>
                </a:rPr>
                <a:t>q</a:t>
              </a:r>
              <a:r>
                <a:rPr lang="en-US" altLang="zh-TW" baseline="30000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1</a:t>
              </a:r>
              <a:r>
                <a:rPr lang="en-US" altLang="zh-TW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 Ori C</a:t>
              </a:r>
              <a:br>
                <a:rPr lang="en-US" altLang="zh-TW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</a:br>
              <a:r>
                <a:rPr lang="en-US" altLang="zh-TW" sz="1800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(O7 V)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52400" y="3716338"/>
            <a:ext cx="4419600" cy="3141662"/>
            <a:chOff x="96" y="2245"/>
            <a:chExt cx="2784" cy="1979"/>
          </a:xfrm>
        </p:grpSpPr>
        <p:pic>
          <p:nvPicPr>
            <p:cNvPr id="120842" name="Picture 10" descr="zpup_NeX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6" y="2245"/>
              <a:ext cx="2784" cy="1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0843" name="Text Box 11"/>
            <p:cNvSpPr txBox="1">
              <a:spLocks noChangeArrowheads="1"/>
            </p:cNvSpPr>
            <p:nvPr/>
          </p:nvSpPr>
          <p:spPr bwMode="auto">
            <a:xfrm>
              <a:off x="1968" y="2400"/>
              <a:ext cx="720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zh-TW">
                  <a:solidFill>
                    <a:srgbClr val="F26815"/>
                  </a:solidFill>
                  <a:effectLst/>
                  <a:latin typeface="Symbol" charset="2"/>
                  <a:ea typeface="新細明體" charset="-120"/>
                  <a:cs typeface="新細明體" charset="-120"/>
                </a:rPr>
                <a:t>z</a:t>
              </a:r>
              <a:r>
                <a:rPr lang="en-US" altLang="zh-TW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 Pup</a:t>
              </a:r>
              <a:br>
                <a:rPr lang="en-US" altLang="zh-TW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</a:br>
              <a:r>
                <a:rPr lang="en-US" altLang="zh-TW" sz="1800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(O4 If)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2438400" y="3505200"/>
            <a:ext cx="685800" cy="152400"/>
            <a:chOff x="1536" y="2208"/>
            <a:chExt cx="432" cy="96"/>
          </a:xfrm>
        </p:grpSpPr>
        <p:sp>
          <p:nvSpPr>
            <p:cNvPr id="195597" name="Line 13"/>
            <p:cNvSpPr>
              <a:spLocks noChangeShapeType="1"/>
            </p:cNvSpPr>
            <p:nvPr/>
          </p:nvSpPr>
          <p:spPr bwMode="auto">
            <a:xfrm>
              <a:off x="1536" y="2256"/>
              <a:ext cx="432" cy="0"/>
            </a:xfrm>
            <a:prstGeom prst="line">
              <a:avLst/>
            </a:prstGeom>
            <a:noFill/>
            <a:ln w="19050">
              <a:solidFill>
                <a:srgbClr val="F3E962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598" name="Line 14"/>
            <p:cNvSpPr>
              <a:spLocks noChangeShapeType="1"/>
            </p:cNvSpPr>
            <p:nvPr/>
          </p:nvSpPr>
          <p:spPr bwMode="auto">
            <a:xfrm>
              <a:off x="1968" y="2208"/>
              <a:ext cx="0" cy="96"/>
            </a:xfrm>
            <a:prstGeom prst="line">
              <a:avLst/>
            </a:prstGeom>
            <a:noFill/>
            <a:ln w="19050">
              <a:solidFill>
                <a:srgbClr val="F3E962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599" name="Line 15"/>
            <p:cNvSpPr>
              <a:spLocks noChangeShapeType="1"/>
            </p:cNvSpPr>
            <p:nvPr/>
          </p:nvSpPr>
          <p:spPr bwMode="auto">
            <a:xfrm>
              <a:off x="1536" y="2208"/>
              <a:ext cx="0" cy="96"/>
            </a:xfrm>
            <a:prstGeom prst="line">
              <a:avLst/>
            </a:prstGeom>
            <a:noFill/>
            <a:ln w="19050">
              <a:solidFill>
                <a:srgbClr val="F3E962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g7a.h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838200"/>
            <a:ext cx="8229600" cy="57743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1524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2E1FF"/>
                </a:solidFill>
              </a:rPr>
              <a:t>Mg XII Ly-</a:t>
            </a:r>
            <a:r>
              <a:rPr lang="en-US" dirty="0" smtClean="0">
                <a:solidFill>
                  <a:srgbClr val="D2E1FF"/>
                </a:solidFill>
                <a:latin typeface="Symbol" charset="2"/>
                <a:cs typeface="Symbol" charset="2"/>
              </a:rPr>
              <a:t>a</a:t>
            </a:r>
            <a:r>
              <a:rPr lang="en-US" dirty="0" smtClean="0">
                <a:solidFill>
                  <a:srgbClr val="D2E1FF"/>
                </a:solidFill>
              </a:rPr>
              <a:t> in </a:t>
            </a:r>
            <a:r>
              <a:rPr lang="en-US" dirty="0" smtClean="0">
                <a:solidFill>
                  <a:srgbClr val="D2E1FF"/>
                </a:solidFill>
                <a:latin typeface="Symbol" charset="2"/>
                <a:cs typeface="Symbol" charset="2"/>
              </a:rPr>
              <a:t>q</a:t>
            </a:r>
            <a:r>
              <a:rPr lang="en-US" baseline="30000" dirty="0" smtClean="0">
                <a:solidFill>
                  <a:srgbClr val="D2E1FF"/>
                </a:solidFill>
              </a:rPr>
              <a:t>1</a:t>
            </a:r>
            <a:r>
              <a:rPr lang="en-US" dirty="0" smtClean="0">
                <a:solidFill>
                  <a:srgbClr val="D2E1FF"/>
                </a:solidFill>
              </a:rPr>
              <a:t> </a:t>
            </a:r>
            <a:r>
              <a:rPr lang="en-US" dirty="0" err="1" smtClean="0">
                <a:solidFill>
                  <a:srgbClr val="D2E1FF"/>
                </a:solidFill>
              </a:rPr>
              <a:t>Ori</a:t>
            </a:r>
            <a:r>
              <a:rPr lang="en-US" dirty="0" smtClean="0">
                <a:solidFill>
                  <a:srgbClr val="D2E1FF"/>
                </a:solidFill>
              </a:rPr>
              <a:t> C compared to instrumental profile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g8.h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70156"/>
            <a:ext cx="8229600" cy="58878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762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2E1FF"/>
                </a:solidFill>
              </a:rPr>
              <a:t>Ne X Ly-</a:t>
            </a:r>
            <a:r>
              <a:rPr lang="en-US" dirty="0" smtClean="0">
                <a:solidFill>
                  <a:srgbClr val="D2E1FF"/>
                </a:solidFill>
                <a:latin typeface="Symbol" charset="2"/>
                <a:cs typeface="Symbol" charset="2"/>
              </a:rPr>
              <a:t>a</a:t>
            </a:r>
            <a:r>
              <a:rPr lang="en-US" dirty="0" smtClean="0">
                <a:solidFill>
                  <a:srgbClr val="D2E1FF"/>
                </a:solidFill>
              </a:rPr>
              <a:t> in </a:t>
            </a:r>
            <a:r>
              <a:rPr lang="en-US" dirty="0" smtClean="0">
                <a:solidFill>
                  <a:srgbClr val="D2E1FF"/>
                </a:solidFill>
                <a:latin typeface="Symbol" charset="2"/>
                <a:cs typeface="Symbol" charset="2"/>
              </a:rPr>
              <a:t>q</a:t>
            </a:r>
            <a:r>
              <a:rPr lang="en-US" baseline="30000" dirty="0" smtClean="0">
                <a:solidFill>
                  <a:srgbClr val="D2E1FF"/>
                </a:solidFill>
              </a:rPr>
              <a:t>1</a:t>
            </a:r>
            <a:r>
              <a:rPr lang="en-US" dirty="0" smtClean="0">
                <a:solidFill>
                  <a:srgbClr val="D2E1FF"/>
                </a:solidFill>
              </a:rPr>
              <a:t> </a:t>
            </a:r>
            <a:r>
              <a:rPr lang="en-US" dirty="0" err="1" smtClean="0">
                <a:solidFill>
                  <a:srgbClr val="D2E1FF"/>
                </a:solidFill>
              </a:rPr>
              <a:t>Ori</a:t>
            </a:r>
            <a:r>
              <a:rPr lang="en-US" dirty="0" smtClean="0">
                <a:solidFill>
                  <a:srgbClr val="D2E1FF"/>
                </a:solidFill>
              </a:rPr>
              <a:t> C : cooler plasma, broader – some contribution from “standard” instability wind shocks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38200" y="228600"/>
            <a:ext cx="7467600" cy="6205954"/>
            <a:chOff x="838200" y="228600"/>
            <a:chExt cx="7467600" cy="620595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9362" y="774700"/>
              <a:ext cx="7325275" cy="53086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5943600" y="6096000"/>
              <a:ext cx="2362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smtClean="0">
                  <a:solidFill>
                    <a:srgbClr val="D2E1FF"/>
                  </a:solidFill>
                </a:rPr>
                <a:t>Wade et al. 2008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38200" y="228600"/>
              <a:ext cx="54102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D2E1FF"/>
                  </a:solidFill>
                </a:rPr>
                <a:t>Dipole magnetic field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3525" y="1143000"/>
            <a:ext cx="6075363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66800" y="2286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2E1FF"/>
                </a:solidFill>
              </a:rPr>
              <a:t>The </a:t>
            </a:r>
            <a:r>
              <a:rPr lang="en-US" dirty="0" smtClean="0">
                <a:solidFill>
                  <a:srgbClr val="F3C556"/>
                </a:solidFill>
              </a:rPr>
              <a:t>Sun</a:t>
            </a:r>
            <a:r>
              <a:rPr lang="en-US" dirty="0" smtClean="0">
                <a:solidFill>
                  <a:srgbClr val="D2E1FF"/>
                </a:solidFill>
              </a:rPr>
              <a:t>: X-rays &lt;-&gt; Magnetic Fields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4724" y="449636"/>
            <a:ext cx="9049276" cy="6289718"/>
            <a:chOff x="94724" y="449636"/>
            <a:chExt cx="9049276" cy="6289718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4724" y="449636"/>
              <a:ext cx="8954552" cy="5958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" name="TextBox 2"/>
            <p:cNvSpPr txBox="1"/>
            <p:nvPr/>
          </p:nvSpPr>
          <p:spPr>
            <a:xfrm>
              <a:off x="5943600" y="6400800"/>
              <a:ext cx="3200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smtClean="0">
                  <a:solidFill>
                    <a:srgbClr val="D2E1FF"/>
                  </a:solidFill>
                </a:rPr>
                <a:t>Shore &amp; Brown, 1990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eus-movie.avi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609600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2E1FF"/>
                </a:solidFill>
              </a:rPr>
              <a:t>There are </a:t>
            </a:r>
            <a:r>
              <a:rPr lang="en-US" i="1" dirty="0" smtClean="0">
                <a:solidFill>
                  <a:srgbClr val="D2E1FF"/>
                </a:solidFill>
              </a:rPr>
              <a:t>Chandra </a:t>
            </a:r>
            <a:r>
              <a:rPr lang="en-US" dirty="0" smtClean="0">
                <a:solidFill>
                  <a:srgbClr val="D2E1FF"/>
                </a:solidFill>
              </a:rPr>
              <a:t>observations at many different phases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3C556"/>
                </a:solidFill>
              </a:rPr>
              <a:t>What about </a:t>
            </a:r>
            <a:r>
              <a:rPr lang="en-US" b="1" dirty="0" smtClean="0">
                <a:solidFill>
                  <a:srgbClr val="F3C556"/>
                </a:solidFill>
              </a:rPr>
              <a:t>confinement</a:t>
            </a:r>
            <a:r>
              <a:rPr lang="en-US" dirty="0" smtClean="0">
                <a:solidFill>
                  <a:srgbClr val="F3C556"/>
                </a:solidFill>
              </a:rPr>
              <a:t>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6400" y="16764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</a:rPr>
              <a:t>Recall: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505200" y="1447800"/>
            <a:ext cx="1752600" cy="1066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3E9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8" charset="0"/>
            </a:endParaRPr>
          </a:p>
        </p:txBody>
      </p:sp>
      <p:graphicFrame>
        <p:nvGraphicFramePr>
          <p:cNvPr id="219141" name="Object 5"/>
          <p:cNvGraphicFramePr>
            <a:graphicFrameLocks noChangeAspect="1"/>
          </p:cNvGraphicFramePr>
          <p:nvPr/>
        </p:nvGraphicFramePr>
        <p:xfrm>
          <a:off x="3657600" y="1447800"/>
          <a:ext cx="1473200" cy="1104900"/>
        </p:xfrm>
        <a:graphic>
          <a:graphicData uri="http://schemas.openxmlformats.org/presentationml/2006/ole">
            <p:oleObj spid="_x0000_s219141" name="Equation" r:id="rId4" imgW="660400" imgH="49530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981200" y="38862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  <a:latin typeface="Symbol" charset="2"/>
                <a:cs typeface="Symbol" charset="2"/>
              </a:rPr>
              <a:t>q</a:t>
            </a:r>
            <a:r>
              <a:rPr lang="en-US" baseline="30000" dirty="0" smtClean="0">
                <a:solidFill>
                  <a:srgbClr val="D2E1FF"/>
                </a:solidFill>
              </a:rPr>
              <a:t>1</a:t>
            </a:r>
            <a:r>
              <a:rPr lang="en-US" dirty="0" smtClean="0">
                <a:solidFill>
                  <a:srgbClr val="D2E1FF"/>
                </a:solidFill>
              </a:rPr>
              <a:t> </a:t>
            </a:r>
            <a:r>
              <a:rPr lang="en-US" dirty="0" err="1" smtClean="0">
                <a:solidFill>
                  <a:srgbClr val="D2E1FF"/>
                </a:solidFill>
              </a:rPr>
              <a:t>Ori</a:t>
            </a:r>
            <a:r>
              <a:rPr lang="en-US" dirty="0" smtClean="0">
                <a:solidFill>
                  <a:srgbClr val="D2E1FF"/>
                </a:solidFill>
              </a:rPr>
              <a:t> C:  </a:t>
            </a:r>
            <a:r>
              <a:rPr lang="en-US" dirty="0" err="1" smtClean="0">
                <a:solidFill>
                  <a:srgbClr val="D2E1FF"/>
                </a:solidFill>
                <a:latin typeface="Symbol" charset="2"/>
                <a:cs typeface="Symbol" charset="2"/>
              </a:rPr>
              <a:t>h</a:t>
            </a:r>
            <a:r>
              <a:rPr lang="en-US" baseline="-25000" dirty="0" smtClean="0">
                <a:solidFill>
                  <a:srgbClr val="D2E1FF"/>
                </a:solidFill>
              </a:rPr>
              <a:t>*</a:t>
            </a:r>
            <a:r>
              <a:rPr lang="en-US" dirty="0" smtClean="0">
                <a:solidFill>
                  <a:srgbClr val="D2E1FF"/>
                </a:solidFill>
              </a:rPr>
              <a:t> ~ 20         : decent confinement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3C556"/>
                </a:solidFill>
              </a:rPr>
              <a:t>What about </a:t>
            </a:r>
            <a:r>
              <a:rPr lang="en-US" b="1" dirty="0" smtClean="0">
                <a:solidFill>
                  <a:srgbClr val="F3C556"/>
                </a:solidFill>
              </a:rPr>
              <a:t>confinement</a:t>
            </a:r>
            <a:r>
              <a:rPr lang="en-US" dirty="0" smtClean="0">
                <a:solidFill>
                  <a:srgbClr val="F3C556"/>
                </a:solidFill>
              </a:rPr>
              <a:t>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6400" y="16764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</a:rPr>
              <a:t>Recall: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505200" y="1447800"/>
            <a:ext cx="1752600" cy="1066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3E9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8" charset="0"/>
            </a:endParaRPr>
          </a:p>
        </p:txBody>
      </p:sp>
      <p:graphicFrame>
        <p:nvGraphicFramePr>
          <p:cNvPr id="219141" name="Object 5"/>
          <p:cNvGraphicFramePr>
            <a:graphicFrameLocks noChangeAspect="1"/>
          </p:cNvGraphicFramePr>
          <p:nvPr/>
        </p:nvGraphicFramePr>
        <p:xfrm>
          <a:off x="3657600" y="1447800"/>
          <a:ext cx="1473200" cy="1104900"/>
        </p:xfrm>
        <a:graphic>
          <a:graphicData uri="http://schemas.openxmlformats.org/presentationml/2006/ole">
            <p:oleObj spid="_x0000_s223234" name="Equation" r:id="rId4" imgW="660400" imgH="49530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981200" y="38862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  <a:latin typeface="Symbol" charset="2"/>
                <a:cs typeface="Symbol" charset="2"/>
              </a:rPr>
              <a:t>q</a:t>
            </a:r>
            <a:r>
              <a:rPr lang="en-US" baseline="30000" dirty="0" smtClean="0">
                <a:solidFill>
                  <a:srgbClr val="D2E1FF"/>
                </a:solidFill>
              </a:rPr>
              <a:t>1</a:t>
            </a:r>
            <a:r>
              <a:rPr lang="en-US" dirty="0" smtClean="0">
                <a:solidFill>
                  <a:srgbClr val="D2E1FF"/>
                </a:solidFill>
              </a:rPr>
              <a:t> </a:t>
            </a:r>
            <a:r>
              <a:rPr lang="en-US" dirty="0" err="1" smtClean="0">
                <a:solidFill>
                  <a:srgbClr val="D2E1FF"/>
                </a:solidFill>
              </a:rPr>
              <a:t>Ori</a:t>
            </a:r>
            <a:r>
              <a:rPr lang="en-US" dirty="0" smtClean="0">
                <a:solidFill>
                  <a:srgbClr val="D2E1FF"/>
                </a:solidFill>
              </a:rPr>
              <a:t> C:  </a:t>
            </a:r>
            <a:r>
              <a:rPr lang="en-US" dirty="0" err="1" smtClean="0">
                <a:solidFill>
                  <a:srgbClr val="D2E1FF"/>
                </a:solidFill>
                <a:latin typeface="Symbol" charset="2"/>
                <a:cs typeface="Symbol" charset="2"/>
              </a:rPr>
              <a:t>h</a:t>
            </a:r>
            <a:r>
              <a:rPr lang="en-US" baseline="-25000" dirty="0" smtClean="0">
                <a:solidFill>
                  <a:srgbClr val="D2E1FF"/>
                </a:solidFill>
              </a:rPr>
              <a:t>*</a:t>
            </a:r>
            <a:r>
              <a:rPr lang="en-US" dirty="0" smtClean="0">
                <a:solidFill>
                  <a:srgbClr val="D2E1FF"/>
                </a:solidFill>
              </a:rPr>
              <a:t> ~ 20         : decent confinement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0" y="3272135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D2E1FF"/>
                </a:solidFill>
                <a:latin typeface="Symbol" charset="2"/>
                <a:cs typeface="Symbol" charset="2"/>
              </a:rPr>
              <a:t>z</a:t>
            </a:r>
            <a:r>
              <a:rPr lang="en-US" dirty="0" smtClean="0">
                <a:solidFill>
                  <a:srgbClr val="D2E1FF"/>
                </a:solidFill>
              </a:rPr>
              <a:t> </a:t>
            </a:r>
            <a:r>
              <a:rPr lang="en-US" dirty="0" err="1" smtClean="0">
                <a:solidFill>
                  <a:srgbClr val="D2E1FF"/>
                </a:solidFill>
              </a:rPr>
              <a:t>Ori</a:t>
            </a:r>
            <a:r>
              <a:rPr lang="en-US" dirty="0" smtClean="0">
                <a:solidFill>
                  <a:srgbClr val="D2E1FF"/>
                </a:solidFill>
              </a:rPr>
              <a:t>:  </a:t>
            </a:r>
            <a:r>
              <a:rPr lang="en-US" dirty="0" err="1" smtClean="0">
                <a:solidFill>
                  <a:srgbClr val="D2E1FF"/>
                </a:solidFill>
                <a:latin typeface="Symbol" charset="2"/>
                <a:cs typeface="Symbol" charset="2"/>
              </a:rPr>
              <a:t>h</a:t>
            </a:r>
            <a:r>
              <a:rPr lang="en-US" baseline="-25000" dirty="0" smtClean="0">
                <a:solidFill>
                  <a:srgbClr val="D2E1FF"/>
                </a:solidFill>
              </a:rPr>
              <a:t>*</a:t>
            </a:r>
            <a:r>
              <a:rPr lang="en-US" dirty="0" smtClean="0">
                <a:solidFill>
                  <a:srgbClr val="D2E1FF"/>
                </a:solidFill>
              </a:rPr>
              <a:t> ~ 0.1         : poor confinement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81200" y="45720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D2E1FF"/>
                </a:solidFill>
                <a:latin typeface="Symbol" charset="2"/>
                <a:cs typeface="Symbol" charset="2"/>
              </a:rPr>
              <a:t>s</a:t>
            </a:r>
            <a:r>
              <a:rPr lang="en-US" dirty="0" smtClean="0">
                <a:solidFill>
                  <a:srgbClr val="D2E1FF"/>
                </a:solidFill>
              </a:rPr>
              <a:t> </a:t>
            </a:r>
            <a:r>
              <a:rPr lang="en-US" dirty="0" err="1" smtClean="0">
                <a:solidFill>
                  <a:srgbClr val="D2E1FF"/>
                </a:solidFill>
              </a:rPr>
              <a:t>Ori</a:t>
            </a:r>
            <a:r>
              <a:rPr lang="en-US" dirty="0" smtClean="0">
                <a:solidFill>
                  <a:srgbClr val="D2E1FF"/>
                </a:solidFill>
              </a:rPr>
              <a:t> E:  </a:t>
            </a:r>
            <a:r>
              <a:rPr lang="en-US" dirty="0" err="1" smtClean="0">
                <a:solidFill>
                  <a:srgbClr val="D2E1FF"/>
                </a:solidFill>
                <a:latin typeface="Symbol" charset="2"/>
                <a:cs typeface="Symbol" charset="2"/>
              </a:rPr>
              <a:t>h</a:t>
            </a:r>
            <a:r>
              <a:rPr lang="en-US" baseline="-25000" dirty="0" smtClean="0">
                <a:solidFill>
                  <a:srgbClr val="D2E1FF"/>
                </a:solidFill>
              </a:rPr>
              <a:t>*</a:t>
            </a:r>
            <a:r>
              <a:rPr lang="en-US" dirty="0" smtClean="0">
                <a:solidFill>
                  <a:srgbClr val="D2E1FF"/>
                </a:solidFill>
              </a:rPr>
              <a:t> ~ 10</a:t>
            </a:r>
            <a:r>
              <a:rPr lang="en-US" baseline="30000" dirty="0" smtClean="0">
                <a:solidFill>
                  <a:srgbClr val="D2E1FF"/>
                </a:solidFill>
              </a:rPr>
              <a:t>7</a:t>
            </a:r>
            <a:r>
              <a:rPr lang="en-US" dirty="0" smtClean="0">
                <a:solidFill>
                  <a:srgbClr val="D2E1FF"/>
                </a:solidFill>
              </a:rPr>
              <a:t>         : excellent confinement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/Users/davidcohen/Desktop/Monterey_transfer/new/APiP_2009/t1oc-lowvinf-logd.avi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25513" y="0"/>
            <a:ext cx="7304087" cy="633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09600" y="6324600"/>
            <a:ext cx="8001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BFBFBF"/>
                </a:solidFill>
                <a:latin typeface="Helvetica"/>
                <a:cs typeface="Helvetica"/>
              </a:rPr>
              <a:t>Simulation/visualization courtesy A. </a:t>
            </a:r>
            <a:r>
              <a:rPr lang="en-US" sz="1400" dirty="0" err="1">
                <a:solidFill>
                  <a:srgbClr val="BFBFBF"/>
                </a:solidFill>
                <a:latin typeface="Helvetica"/>
                <a:cs typeface="Helvetica"/>
              </a:rPr>
              <a:t>ud</a:t>
            </a:r>
            <a:r>
              <a:rPr lang="en-US" sz="1400" dirty="0">
                <a:solidFill>
                  <a:srgbClr val="BFBFBF"/>
                </a:solidFill>
                <a:latin typeface="Helvetica"/>
                <a:cs typeface="Helvetica"/>
              </a:rPr>
              <a:t>-Doula</a:t>
            </a:r>
            <a:br>
              <a:rPr lang="en-US" sz="1400" dirty="0">
                <a:solidFill>
                  <a:srgbClr val="BFBFBF"/>
                </a:solidFill>
                <a:latin typeface="Helvetica"/>
                <a:cs typeface="Helvetica"/>
              </a:rPr>
            </a:br>
            <a:r>
              <a:rPr lang="en-US" sz="1400" dirty="0">
                <a:solidFill>
                  <a:srgbClr val="BFBFBF"/>
                </a:solidFill>
                <a:latin typeface="Helvetica"/>
                <a:cs typeface="Helvetica"/>
              </a:rPr>
              <a:t>Movie available at astro.swarthmore.edu/~cohen/presentations/apip09/</a:t>
            </a:r>
            <a:r>
              <a:rPr lang="en-US" sz="1400" dirty="0">
                <a:solidFill>
                  <a:srgbClr val="BFBFBF"/>
                </a:solidFill>
                <a:latin typeface="Helvetica"/>
                <a:ea typeface="Lucida Grande"/>
                <a:cs typeface="Helvetica"/>
              </a:rPr>
              <a:t>t1oc-lowvinf-logd.avi</a:t>
            </a:r>
            <a:endParaRPr lang="en-US" sz="1400" dirty="0">
              <a:solidFill>
                <a:srgbClr val="BFBFBF"/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24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0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2402"/>
                </p:tgtEl>
              </p:cMediaNode>
            </p:vide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/Users/davidcohen/Desktop/Monterey_transfer/new/APiP_2009/t1oc-lowvinf-logT.avi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49313" y="0"/>
            <a:ext cx="7380287" cy="640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09600" y="6324600"/>
            <a:ext cx="8001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BFBFBF"/>
                </a:solidFill>
                <a:latin typeface="Helvetica"/>
                <a:cs typeface="Helvetica"/>
              </a:rPr>
              <a:t>Simulation/visualization courtesy A. </a:t>
            </a:r>
            <a:r>
              <a:rPr lang="en-US" sz="1400" dirty="0" err="1">
                <a:solidFill>
                  <a:srgbClr val="BFBFBF"/>
                </a:solidFill>
                <a:latin typeface="Helvetica"/>
                <a:cs typeface="Helvetica"/>
              </a:rPr>
              <a:t>ud</a:t>
            </a:r>
            <a:r>
              <a:rPr lang="en-US" sz="1400" dirty="0">
                <a:solidFill>
                  <a:srgbClr val="BFBFBF"/>
                </a:solidFill>
                <a:latin typeface="Helvetica"/>
                <a:cs typeface="Helvetica"/>
              </a:rPr>
              <a:t>-Doula</a:t>
            </a:r>
            <a:br>
              <a:rPr lang="en-US" sz="1400" dirty="0">
                <a:solidFill>
                  <a:srgbClr val="BFBFBF"/>
                </a:solidFill>
                <a:latin typeface="Helvetica"/>
                <a:cs typeface="Helvetica"/>
              </a:rPr>
            </a:br>
            <a:r>
              <a:rPr lang="en-US" sz="1400" dirty="0">
                <a:solidFill>
                  <a:srgbClr val="BFBFBF"/>
                </a:solidFill>
                <a:latin typeface="Helvetica"/>
                <a:cs typeface="Helvetica"/>
              </a:rPr>
              <a:t>Movie available at astro.swarthmore.edu/~cohen/presentations/apip09/</a:t>
            </a:r>
            <a:r>
              <a:rPr lang="en-US" sz="1400" dirty="0">
                <a:solidFill>
                  <a:srgbClr val="BFBFBF"/>
                </a:solidFill>
                <a:latin typeface="Helvetica"/>
                <a:ea typeface="Lucida Grande"/>
                <a:cs typeface="Helvetica"/>
              </a:rPr>
              <a:t>t1oc-lowvinf-logT.avi</a:t>
            </a:r>
            <a:endParaRPr lang="en-US" sz="1400" dirty="0">
              <a:solidFill>
                <a:srgbClr val="BFBFBF"/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44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44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5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4450"/>
                </p:tgtEl>
              </p:cMediaNode>
            </p:vide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/Users/davidcohen/Desktop/Monterey_transfer/new/APiP_2009/t1oc-lowvinf-speed.avi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25513" y="0"/>
            <a:ext cx="7304087" cy="633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09600" y="6324600"/>
            <a:ext cx="8001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BFBFBF"/>
                </a:solidFill>
                <a:latin typeface="Helvetica"/>
                <a:cs typeface="Helvetica"/>
              </a:rPr>
              <a:t>Simulation/visualization courtesy A. </a:t>
            </a:r>
            <a:r>
              <a:rPr lang="en-US" sz="1400" dirty="0" err="1">
                <a:solidFill>
                  <a:srgbClr val="BFBFBF"/>
                </a:solidFill>
                <a:latin typeface="Helvetica"/>
                <a:cs typeface="Helvetica"/>
              </a:rPr>
              <a:t>ud</a:t>
            </a:r>
            <a:r>
              <a:rPr lang="en-US" sz="1400" dirty="0">
                <a:solidFill>
                  <a:srgbClr val="BFBFBF"/>
                </a:solidFill>
                <a:latin typeface="Helvetica"/>
                <a:cs typeface="Helvetica"/>
              </a:rPr>
              <a:t>-Doula</a:t>
            </a:r>
            <a:br>
              <a:rPr lang="en-US" sz="1400" dirty="0">
                <a:solidFill>
                  <a:srgbClr val="BFBFBF"/>
                </a:solidFill>
                <a:latin typeface="Helvetica"/>
                <a:cs typeface="Helvetica"/>
              </a:rPr>
            </a:br>
            <a:r>
              <a:rPr lang="en-US" sz="1400" dirty="0">
                <a:solidFill>
                  <a:srgbClr val="BFBFBF"/>
                </a:solidFill>
                <a:latin typeface="Helvetica"/>
                <a:cs typeface="Helvetica"/>
              </a:rPr>
              <a:t>Movie available at astro.swarthmore.edu/~cohen/presentations/apip09/</a:t>
            </a:r>
            <a:r>
              <a:rPr lang="en-US" sz="1400" dirty="0">
                <a:solidFill>
                  <a:srgbClr val="BFBFBF"/>
                </a:solidFill>
                <a:latin typeface="Helvetica"/>
                <a:ea typeface="Lucida Grande"/>
                <a:cs typeface="Helvetica"/>
              </a:rPr>
              <a:t>t1oc-lowvinf-speed.avi</a:t>
            </a:r>
            <a:endParaRPr lang="en-US" sz="1400" dirty="0">
              <a:solidFill>
                <a:srgbClr val="BFBFBF"/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64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64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49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6498"/>
                </p:tgtEl>
              </p:cMediaNode>
            </p:vide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f5a-col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371600"/>
            <a:ext cx="3984625" cy="393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7" name="Picture 3" descr="f5b-colo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371600"/>
            <a:ext cx="3984625" cy="393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7396" name="Text Box 4"/>
          <p:cNvSpPr txBox="1">
            <a:spLocks noChangeArrowheads="1"/>
          </p:cNvSpPr>
          <p:nvPr/>
        </p:nvSpPr>
        <p:spPr bwMode="auto">
          <a:xfrm>
            <a:off x="762000" y="8382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temperature</a:t>
            </a:r>
            <a:endParaRPr lang="en-US" altLang="zh-TW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charset="0"/>
              <a:ea typeface="新細明體" charset="-120"/>
              <a:cs typeface="新細明體" charset="-120"/>
            </a:endParaRPr>
          </a:p>
        </p:txBody>
      </p:sp>
      <p:sp>
        <p:nvSpPr>
          <p:cNvPr id="187397" name="Text Box 5"/>
          <p:cNvSpPr txBox="1">
            <a:spLocks noChangeArrowheads="1"/>
          </p:cNvSpPr>
          <p:nvPr/>
        </p:nvSpPr>
        <p:spPr bwMode="auto">
          <a:xfrm>
            <a:off x="5334000" y="838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emission measure</a:t>
            </a:r>
            <a:endParaRPr lang="en-US" altLang="zh-TW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charset="0"/>
              <a:ea typeface="新細明體" charset="-120"/>
              <a:cs typeface="新細明體" charset="-120"/>
            </a:endParaRPr>
          </a:p>
        </p:txBody>
      </p:sp>
      <p:sp>
        <p:nvSpPr>
          <p:cNvPr id="187398" name="Text Box 6"/>
          <p:cNvSpPr txBox="1">
            <a:spLocks noChangeArrowheads="1"/>
          </p:cNvSpPr>
          <p:nvPr/>
        </p:nvSpPr>
        <p:spPr bwMode="auto">
          <a:xfrm>
            <a:off x="990600" y="1524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MHD simulations of magnetically channeled wind</a:t>
            </a:r>
          </a:p>
        </p:txBody>
      </p:sp>
      <p:sp>
        <p:nvSpPr>
          <p:cNvPr id="187399" name="Line 7"/>
          <p:cNvSpPr>
            <a:spLocks noChangeShapeType="1"/>
          </p:cNvSpPr>
          <p:nvPr/>
        </p:nvSpPr>
        <p:spPr bwMode="auto">
          <a:xfrm>
            <a:off x="1905000" y="3200400"/>
            <a:ext cx="152400" cy="152400"/>
          </a:xfrm>
          <a:prstGeom prst="line">
            <a:avLst/>
          </a:prstGeom>
          <a:noFill/>
          <a:ln w="25400">
            <a:solidFill>
              <a:srgbClr val="F3E962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87400" name="Line 8"/>
          <p:cNvSpPr>
            <a:spLocks noChangeShapeType="1"/>
          </p:cNvSpPr>
          <p:nvPr/>
        </p:nvSpPr>
        <p:spPr bwMode="auto">
          <a:xfrm flipV="1">
            <a:off x="1828800" y="3657600"/>
            <a:ext cx="228600" cy="76200"/>
          </a:xfrm>
          <a:prstGeom prst="line">
            <a:avLst/>
          </a:prstGeom>
          <a:noFill/>
          <a:ln w="25400">
            <a:solidFill>
              <a:srgbClr val="F3E962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87401" name="Text Box 9"/>
          <p:cNvSpPr txBox="1">
            <a:spLocks noChangeArrowheads="1"/>
          </p:cNvSpPr>
          <p:nvPr/>
        </p:nvSpPr>
        <p:spPr bwMode="auto">
          <a:xfrm>
            <a:off x="1181100" y="5715000"/>
            <a:ext cx="6781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Channeled collision is close to 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head-on: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/>
            </a:r>
            <a:b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</a:br>
            <a:r>
              <a:rPr lang="en-US" altLang="zh-TW" dirty="0" err="1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ea typeface="新細明體" charset="-120"/>
                <a:cs typeface="新細明體" charset="-120"/>
              </a:rPr>
              <a:t>D</a:t>
            </a:r>
            <a:r>
              <a:rPr lang="en-US" altLang="zh-TW" dirty="0" err="1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v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&gt; 1000 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km s</a:t>
            </a:r>
            <a:r>
              <a:rPr lang="en-US" altLang="zh-TW" baseline="30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-1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: T &gt; 10</a:t>
            </a:r>
            <a:r>
              <a:rPr lang="en-US" altLang="zh-TW" baseline="30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7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K </a:t>
            </a:r>
          </a:p>
        </p:txBody>
      </p:sp>
      <p:sp>
        <p:nvSpPr>
          <p:cNvPr id="187402" name="Text Box 10"/>
          <p:cNvSpPr txBox="1">
            <a:spLocks noChangeArrowheads="1"/>
          </p:cNvSpPr>
          <p:nvPr/>
        </p:nvSpPr>
        <p:spPr bwMode="auto">
          <a:xfrm>
            <a:off x="4800600" y="5334000"/>
            <a:ext cx="403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zh-TW" sz="1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simulations by A. </a:t>
            </a:r>
            <a:r>
              <a:rPr lang="en-US" altLang="zh-TW" sz="1400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ud</a:t>
            </a:r>
            <a:r>
              <a:rPr lang="en-US" altLang="zh-TW" sz="1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-Doula; </a:t>
            </a:r>
            <a:r>
              <a:rPr lang="en-US" altLang="zh-TW" sz="1400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Gagné</a:t>
            </a:r>
            <a:r>
              <a:rPr lang="en-US" altLang="zh-TW" sz="1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et al. (2005)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Text Box 2"/>
          <p:cNvSpPr txBox="1">
            <a:spLocks noChangeArrowheads="1"/>
          </p:cNvSpPr>
          <p:nvPr/>
        </p:nvSpPr>
        <p:spPr bwMode="auto">
          <a:xfrm>
            <a:off x="0" y="152400"/>
            <a:ext cx="73152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32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Differential emission measure </a:t>
            </a:r>
            <a:br>
              <a:rPr lang="en-US" altLang="zh-TW" sz="32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</a:br>
            <a:r>
              <a:rPr lang="en-US" altLang="zh-TW" sz="18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(temperature distribution)</a:t>
            </a:r>
          </a:p>
        </p:txBody>
      </p:sp>
      <p:pic>
        <p:nvPicPr>
          <p:cNvPr id="118787" name="Picture 3" descr="f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143000"/>
            <a:ext cx="4800600" cy="342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0100" name="Text Box 4"/>
          <p:cNvSpPr txBox="1">
            <a:spLocks noChangeArrowheads="1"/>
          </p:cNvSpPr>
          <p:nvPr/>
        </p:nvSpPr>
        <p:spPr bwMode="auto">
          <a:xfrm>
            <a:off x="4114800" y="4572000"/>
            <a:ext cx="4800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MHD simulation of 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ea typeface="新細明體" charset="-120"/>
                <a:cs typeface="新細明體" charset="-120"/>
                <a:sym typeface="Symbol" charset="2"/>
              </a:rPr>
              <a:t></a:t>
            </a:r>
            <a:r>
              <a:rPr lang="en-US" altLang="zh-TW" baseline="30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1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</a:t>
            </a:r>
            <a:r>
              <a:rPr lang="en-US" altLang="zh-TW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Ori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C reproduces the observed differential emission measure</a:t>
            </a:r>
            <a:endParaRPr lang="en-US" altLang="zh-TW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charset="0"/>
              <a:ea typeface="新細明體" charset="-120"/>
              <a:cs typeface="新細明體" charset="-120"/>
            </a:endParaRPr>
          </a:p>
        </p:txBody>
      </p:sp>
      <p:sp>
        <p:nvSpPr>
          <p:cNvPr id="260101" name="Text Box 5"/>
          <p:cNvSpPr txBox="1">
            <a:spLocks noChangeArrowheads="1"/>
          </p:cNvSpPr>
          <p:nvPr/>
        </p:nvSpPr>
        <p:spPr bwMode="auto">
          <a:xfrm>
            <a:off x="1447800" y="5791200"/>
            <a:ext cx="266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zh-TW" sz="1400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Wojdowski</a:t>
            </a:r>
            <a:r>
              <a:rPr lang="en-US" altLang="zh-TW" sz="1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&amp; Schulz (2005)</a:t>
            </a:r>
          </a:p>
        </p:txBody>
      </p:sp>
      <p:pic>
        <p:nvPicPr>
          <p:cNvPr id="118790" name="Picture 6" descr="wojdowski_schulz_2005_fig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0163" y="1143000"/>
            <a:ext cx="4068763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4751" y="601662"/>
            <a:ext cx="7224849" cy="541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ChangeArrowheads="1"/>
          </p:cNvSpPr>
          <p:nvPr/>
        </p:nvSpPr>
        <p:spPr bwMode="auto">
          <a:xfrm>
            <a:off x="2209800" y="1143000"/>
            <a:ext cx="5943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371600" y="762000"/>
            <a:ext cx="6400800" cy="5257800"/>
            <a:chOff x="1008" y="672"/>
            <a:chExt cx="3888" cy="3168"/>
          </a:xfrm>
        </p:grpSpPr>
        <p:sp>
          <p:nvSpPr>
            <p:cNvPr id="315396" name="Rectangle 4"/>
            <p:cNvSpPr>
              <a:spLocks noChangeArrowheads="1"/>
            </p:cNvSpPr>
            <p:nvPr/>
          </p:nvSpPr>
          <p:spPr bwMode="auto">
            <a:xfrm>
              <a:off x="1008" y="672"/>
              <a:ext cx="3888" cy="316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201" y="960"/>
              <a:ext cx="3610" cy="2542"/>
              <a:chOff x="1276" y="432"/>
              <a:chExt cx="3610" cy="2542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1276" y="432"/>
                <a:ext cx="3610" cy="2542"/>
                <a:chOff x="10900" y="16464"/>
                <a:chExt cx="3844" cy="2827"/>
              </a:xfrm>
            </p:grpSpPr>
            <p:grpSp>
              <p:nvGrpSpPr>
                <p:cNvPr id="5" name="Group 7"/>
                <p:cNvGrpSpPr>
                  <a:grpSpLocks/>
                </p:cNvGrpSpPr>
                <p:nvPr/>
              </p:nvGrpSpPr>
              <p:grpSpPr bwMode="auto">
                <a:xfrm>
                  <a:off x="14330" y="16589"/>
                  <a:ext cx="414" cy="2479"/>
                  <a:chOff x="14330" y="16589"/>
                  <a:chExt cx="414" cy="2479"/>
                </a:xfrm>
              </p:grpSpPr>
              <p:grpSp>
                <p:nvGrpSpPr>
                  <p:cNvPr id="6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14330" y="16844"/>
                    <a:ext cx="313" cy="2224"/>
                    <a:chOff x="14330" y="16844"/>
                    <a:chExt cx="313" cy="2224"/>
                  </a:xfrm>
                </p:grpSpPr>
                <p:sp>
                  <p:nvSpPr>
                    <p:cNvPr id="122904" name="Text Box 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330" y="18817"/>
                      <a:ext cx="312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0.0</a:t>
                      </a:r>
                    </a:p>
                  </p:txBody>
                </p:sp>
                <p:sp>
                  <p:nvSpPr>
                    <p:cNvPr id="122905" name="Text Box 1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331" y="18163"/>
                      <a:ext cx="312" cy="252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0.5</a:t>
                      </a:r>
                    </a:p>
                  </p:txBody>
                </p:sp>
                <p:sp>
                  <p:nvSpPr>
                    <p:cNvPr id="122906" name="Text Box 1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330" y="17377"/>
                      <a:ext cx="312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1.0</a:t>
                      </a:r>
                    </a:p>
                  </p:txBody>
                </p:sp>
                <p:sp>
                  <p:nvSpPr>
                    <p:cNvPr id="122907" name="Text Box 1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330" y="16844"/>
                      <a:ext cx="312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1.5</a:t>
                      </a:r>
                    </a:p>
                  </p:txBody>
                </p:sp>
              </p:grpSp>
              <p:sp>
                <p:nvSpPr>
                  <p:cNvPr id="122903" name="Text Box 13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13463" y="17628"/>
                    <a:ext cx="2319" cy="242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defTabSz="457200" eaLnBrk="0" hangingPunct="0">
                      <a:lnSpc>
                        <a:spcPct val="133000"/>
                      </a:lnSpc>
                      <a:spcBef>
                        <a:spcPts val="875"/>
                      </a:spcBef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Simulation EM (10</a:t>
                    </a:r>
                    <a:r>
                      <a:rPr lang="en-GB" altLang="zh-TW" sz="1400" baseline="300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56</a:t>
                    </a: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 cm</a:t>
                    </a:r>
                    <a:r>
                      <a:rPr lang="en-GB" altLang="zh-TW" sz="1400" baseline="300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-3</a:t>
                    </a: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)</a:t>
                    </a:r>
                  </a:p>
                </p:txBody>
              </p:sp>
            </p:grpSp>
            <p:grpSp>
              <p:nvGrpSpPr>
                <p:cNvPr id="7" name="Group 14"/>
                <p:cNvGrpSpPr>
                  <a:grpSpLocks/>
                </p:cNvGrpSpPr>
                <p:nvPr/>
              </p:nvGrpSpPr>
              <p:grpSpPr bwMode="auto">
                <a:xfrm>
                  <a:off x="10900" y="16464"/>
                  <a:ext cx="470" cy="2611"/>
                  <a:chOff x="10900" y="16464"/>
                  <a:chExt cx="470" cy="2611"/>
                </a:xfrm>
              </p:grpSpPr>
              <p:grpSp>
                <p:nvGrpSpPr>
                  <p:cNvPr id="8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11066" y="16464"/>
                    <a:ext cx="304" cy="2611"/>
                    <a:chOff x="11066" y="16464"/>
                    <a:chExt cx="304" cy="2611"/>
                  </a:xfrm>
                </p:grpSpPr>
                <p:sp>
                  <p:nvSpPr>
                    <p:cNvPr id="122897" name="Text Box 1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66" y="18824"/>
                      <a:ext cx="297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0.0</a:t>
                      </a:r>
                    </a:p>
                  </p:txBody>
                </p:sp>
                <p:sp>
                  <p:nvSpPr>
                    <p:cNvPr id="122898" name="Text Box 1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66" y="18232"/>
                      <a:ext cx="297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0.1</a:t>
                      </a:r>
                    </a:p>
                  </p:txBody>
                </p:sp>
                <p:sp>
                  <p:nvSpPr>
                    <p:cNvPr id="122899" name="Text Box 1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75" y="17648"/>
                      <a:ext cx="295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0.2</a:t>
                      </a:r>
                    </a:p>
                  </p:txBody>
                </p:sp>
                <p:sp>
                  <p:nvSpPr>
                    <p:cNvPr id="122900" name="Text Box 1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75" y="17048"/>
                      <a:ext cx="295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0.3</a:t>
                      </a:r>
                    </a:p>
                  </p:txBody>
                </p:sp>
                <p:sp>
                  <p:nvSpPr>
                    <p:cNvPr id="122901" name="Text Box 2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75" y="16464"/>
                      <a:ext cx="295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0.4</a:t>
                      </a:r>
                    </a:p>
                  </p:txBody>
                </p:sp>
              </p:grpSp>
              <p:sp>
                <p:nvSpPr>
                  <p:cNvPr id="122896" name="Text Box 21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761" y="17674"/>
                    <a:ext cx="2520" cy="242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defTabSz="457200" eaLnBrk="0" hangingPunct="0">
                      <a:lnSpc>
                        <a:spcPct val="133000"/>
                      </a:lnSpc>
                      <a:spcBef>
                        <a:spcPts val="875"/>
                      </a:spcBef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θ</a:t>
                    </a:r>
                    <a:r>
                      <a:rPr lang="en-GB" altLang="zh-TW" sz="1400" baseline="300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1</a:t>
                    </a: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 Ori C ACIS-I count rate (s</a:t>
                    </a:r>
                    <a:r>
                      <a:rPr lang="en-GB" altLang="zh-TW" sz="1400" baseline="300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-1</a:t>
                    </a: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)</a:t>
                    </a:r>
                  </a:p>
                </p:txBody>
              </p:sp>
            </p:grpSp>
            <p:grpSp>
              <p:nvGrpSpPr>
                <p:cNvPr id="9" name="Group 22"/>
                <p:cNvGrpSpPr>
                  <a:grpSpLocks/>
                </p:cNvGrpSpPr>
                <p:nvPr/>
              </p:nvGrpSpPr>
              <p:grpSpPr bwMode="auto">
                <a:xfrm>
                  <a:off x="11242" y="18904"/>
                  <a:ext cx="3352" cy="387"/>
                  <a:chOff x="11242" y="18904"/>
                  <a:chExt cx="3352" cy="387"/>
                </a:xfrm>
              </p:grpSpPr>
              <p:sp>
                <p:nvSpPr>
                  <p:cNvPr id="122893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242" y="18904"/>
                    <a:ext cx="3352" cy="251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pPr defTabSz="457200" eaLnBrk="0" hangingPunct="0">
                      <a:lnSpc>
                        <a:spcPct val="133000"/>
                      </a:lnSpc>
                      <a:spcBef>
                        <a:spcPts val="875"/>
                      </a:spcBef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0.0                0.2                0.4                0.6               0.8                1.0</a:t>
                    </a:r>
                  </a:p>
                </p:txBody>
              </p:sp>
              <p:sp>
                <p:nvSpPr>
                  <p:cNvPr id="122894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331" y="19040"/>
                    <a:ext cx="3032" cy="251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defTabSz="457200" eaLnBrk="0" hangingPunct="0">
                      <a:lnSpc>
                        <a:spcPct val="133000"/>
                      </a:lnSpc>
                      <a:spcBef>
                        <a:spcPts val="875"/>
                      </a:spcBef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Rotational phase (P=15.422 days)</a:t>
                    </a:r>
                  </a:p>
                </p:txBody>
              </p:sp>
            </p:grpSp>
          </p:grpSp>
          <p:pic>
            <p:nvPicPr>
              <p:cNvPr id="122889" name="Picture 25"/>
              <p:cNvPicPr>
                <a:picLocks noChangeAspect="1" noChangeArrowheads="1"/>
              </p:cNvPicPr>
              <p:nvPr/>
            </p:nvPicPr>
            <p:blipFill>
              <a:blip r:embed="rId3"/>
              <a:srcRect l="11572" t="3044" r="9491" b="11218"/>
              <a:stretch>
                <a:fillRect/>
              </a:stretch>
            </p:blipFill>
            <p:spPr bwMode="auto">
              <a:xfrm>
                <a:off x="1637" y="519"/>
                <a:ext cx="2899" cy="217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</p:grpSp>
      </p:grpSp>
      <p:sp>
        <p:nvSpPr>
          <p:cNvPr id="315418" name="Text Box 26"/>
          <p:cNvSpPr txBox="1">
            <a:spLocks noChangeArrowheads="1"/>
          </p:cNvSpPr>
          <p:nvPr/>
        </p:nvSpPr>
        <p:spPr bwMode="auto">
          <a:xfrm>
            <a:off x="876300" y="76200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i="1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Chandra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broadband count rate vs. rotational phase</a:t>
            </a:r>
          </a:p>
        </p:txBody>
      </p:sp>
      <p:sp>
        <p:nvSpPr>
          <p:cNvPr id="315419" name="Text Box 27"/>
          <p:cNvSpPr txBox="1">
            <a:spLocks noChangeArrowheads="1"/>
          </p:cNvSpPr>
          <p:nvPr/>
        </p:nvSpPr>
        <p:spPr bwMode="auto">
          <a:xfrm>
            <a:off x="1257300" y="617220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Model from MHD simulation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ChangeArrowheads="1"/>
          </p:cNvSpPr>
          <p:nvPr/>
        </p:nvSpPr>
        <p:spPr bwMode="auto">
          <a:xfrm>
            <a:off x="2209800" y="1143000"/>
            <a:ext cx="5943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" y="762000"/>
            <a:ext cx="5867400" cy="4953000"/>
            <a:chOff x="1008" y="672"/>
            <a:chExt cx="3888" cy="3168"/>
          </a:xfrm>
        </p:grpSpPr>
        <p:sp>
          <p:nvSpPr>
            <p:cNvPr id="315396" name="Rectangle 4"/>
            <p:cNvSpPr>
              <a:spLocks noChangeArrowheads="1"/>
            </p:cNvSpPr>
            <p:nvPr/>
          </p:nvSpPr>
          <p:spPr bwMode="auto">
            <a:xfrm>
              <a:off x="1008" y="672"/>
              <a:ext cx="3888" cy="316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201" y="960"/>
              <a:ext cx="3610" cy="2542"/>
              <a:chOff x="1276" y="432"/>
              <a:chExt cx="3610" cy="2542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1276" y="432"/>
                <a:ext cx="3610" cy="2542"/>
                <a:chOff x="10900" y="16464"/>
                <a:chExt cx="3844" cy="2827"/>
              </a:xfrm>
            </p:grpSpPr>
            <p:grpSp>
              <p:nvGrpSpPr>
                <p:cNvPr id="5" name="Group 7"/>
                <p:cNvGrpSpPr>
                  <a:grpSpLocks/>
                </p:cNvGrpSpPr>
                <p:nvPr/>
              </p:nvGrpSpPr>
              <p:grpSpPr bwMode="auto">
                <a:xfrm>
                  <a:off x="14330" y="16589"/>
                  <a:ext cx="414" cy="2479"/>
                  <a:chOff x="14330" y="16589"/>
                  <a:chExt cx="414" cy="2479"/>
                </a:xfrm>
              </p:grpSpPr>
              <p:grpSp>
                <p:nvGrpSpPr>
                  <p:cNvPr id="6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14330" y="16844"/>
                    <a:ext cx="313" cy="2224"/>
                    <a:chOff x="14330" y="16844"/>
                    <a:chExt cx="313" cy="2224"/>
                  </a:xfrm>
                </p:grpSpPr>
                <p:sp>
                  <p:nvSpPr>
                    <p:cNvPr id="124952" name="Text Box 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330" y="18817"/>
                      <a:ext cx="312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0.0</a:t>
                      </a:r>
                    </a:p>
                  </p:txBody>
                </p:sp>
                <p:sp>
                  <p:nvSpPr>
                    <p:cNvPr id="124953" name="Text Box 1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331" y="18163"/>
                      <a:ext cx="312" cy="252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0.5</a:t>
                      </a:r>
                    </a:p>
                  </p:txBody>
                </p:sp>
                <p:sp>
                  <p:nvSpPr>
                    <p:cNvPr id="124954" name="Text Box 1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330" y="17377"/>
                      <a:ext cx="312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1.0</a:t>
                      </a:r>
                    </a:p>
                  </p:txBody>
                </p:sp>
                <p:sp>
                  <p:nvSpPr>
                    <p:cNvPr id="124955" name="Text Box 1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330" y="16844"/>
                      <a:ext cx="312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1.5</a:t>
                      </a:r>
                    </a:p>
                  </p:txBody>
                </p:sp>
              </p:grpSp>
              <p:sp>
                <p:nvSpPr>
                  <p:cNvPr id="124951" name="Text Box 13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13463" y="17628"/>
                    <a:ext cx="2319" cy="242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defTabSz="457200" eaLnBrk="0" hangingPunct="0">
                      <a:lnSpc>
                        <a:spcPct val="133000"/>
                      </a:lnSpc>
                      <a:spcBef>
                        <a:spcPts val="875"/>
                      </a:spcBef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Simulation EM (10</a:t>
                    </a:r>
                    <a:r>
                      <a:rPr lang="en-GB" altLang="zh-TW" sz="1400" baseline="300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56</a:t>
                    </a: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 cm</a:t>
                    </a:r>
                    <a:r>
                      <a:rPr lang="en-GB" altLang="zh-TW" sz="1400" baseline="300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-3</a:t>
                    </a: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)</a:t>
                    </a:r>
                  </a:p>
                </p:txBody>
              </p:sp>
            </p:grpSp>
            <p:grpSp>
              <p:nvGrpSpPr>
                <p:cNvPr id="7" name="Group 14"/>
                <p:cNvGrpSpPr>
                  <a:grpSpLocks/>
                </p:cNvGrpSpPr>
                <p:nvPr/>
              </p:nvGrpSpPr>
              <p:grpSpPr bwMode="auto">
                <a:xfrm>
                  <a:off x="10900" y="16464"/>
                  <a:ext cx="470" cy="2611"/>
                  <a:chOff x="10900" y="16464"/>
                  <a:chExt cx="470" cy="2611"/>
                </a:xfrm>
              </p:grpSpPr>
              <p:grpSp>
                <p:nvGrpSpPr>
                  <p:cNvPr id="8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11066" y="16464"/>
                    <a:ext cx="304" cy="2611"/>
                    <a:chOff x="11066" y="16464"/>
                    <a:chExt cx="304" cy="2611"/>
                  </a:xfrm>
                </p:grpSpPr>
                <p:sp>
                  <p:nvSpPr>
                    <p:cNvPr id="124945" name="Text Box 1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66" y="18824"/>
                      <a:ext cx="297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0.0</a:t>
                      </a:r>
                    </a:p>
                  </p:txBody>
                </p:sp>
                <p:sp>
                  <p:nvSpPr>
                    <p:cNvPr id="124946" name="Text Box 1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66" y="18232"/>
                      <a:ext cx="297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0.1</a:t>
                      </a:r>
                    </a:p>
                  </p:txBody>
                </p:sp>
                <p:sp>
                  <p:nvSpPr>
                    <p:cNvPr id="124947" name="Text Box 1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75" y="17648"/>
                      <a:ext cx="295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0.2</a:t>
                      </a:r>
                    </a:p>
                  </p:txBody>
                </p:sp>
                <p:sp>
                  <p:nvSpPr>
                    <p:cNvPr id="124948" name="Text Box 1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75" y="17048"/>
                      <a:ext cx="295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0.3</a:t>
                      </a:r>
                    </a:p>
                  </p:txBody>
                </p:sp>
                <p:sp>
                  <p:nvSpPr>
                    <p:cNvPr id="124949" name="Text Box 2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75" y="16464"/>
                      <a:ext cx="295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0.4</a:t>
                      </a:r>
                    </a:p>
                  </p:txBody>
                </p:sp>
              </p:grpSp>
              <p:sp>
                <p:nvSpPr>
                  <p:cNvPr id="124944" name="Text Box 21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761" y="17674"/>
                    <a:ext cx="2520" cy="242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defTabSz="457200" eaLnBrk="0" hangingPunct="0">
                      <a:lnSpc>
                        <a:spcPct val="133000"/>
                      </a:lnSpc>
                      <a:spcBef>
                        <a:spcPts val="875"/>
                      </a:spcBef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θ</a:t>
                    </a:r>
                    <a:r>
                      <a:rPr lang="en-GB" altLang="zh-TW" sz="1400" baseline="300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1</a:t>
                    </a: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 Ori C ACIS-I count rate (s</a:t>
                    </a:r>
                    <a:r>
                      <a:rPr lang="en-GB" altLang="zh-TW" sz="1400" baseline="300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-1</a:t>
                    </a: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)</a:t>
                    </a:r>
                  </a:p>
                </p:txBody>
              </p:sp>
            </p:grpSp>
            <p:grpSp>
              <p:nvGrpSpPr>
                <p:cNvPr id="9" name="Group 22"/>
                <p:cNvGrpSpPr>
                  <a:grpSpLocks/>
                </p:cNvGrpSpPr>
                <p:nvPr/>
              </p:nvGrpSpPr>
              <p:grpSpPr bwMode="auto">
                <a:xfrm>
                  <a:off x="11242" y="18904"/>
                  <a:ext cx="3352" cy="387"/>
                  <a:chOff x="11242" y="18904"/>
                  <a:chExt cx="3352" cy="387"/>
                </a:xfrm>
              </p:grpSpPr>
              <p:sp>
                <p:nvSpPr>
                  <p:cNvPr id="124941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242" y="18904"/>
                    <a:ext cx="3352" cy="251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pPr defTabSz="457200" eaLnBrk="0" hangingPunct="0">
                      <a:lnSpc>
                        <a:spcPct val="133000"/>
                      </a:lnSpc>
                      <a:spcBef>
                        <a:spcPts val="875"/>
                      </a:spcBef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0.0                0.2                0.4                0.6               0.8                1.0</a:t>
                    </a:r>
                  </a:p>
                </p:txBody>
              </p:sp>
              <p:sp>
                <p:nvSpPr>
                  <p:cNvPr id="124942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331" y="19040"/>
                    <a:ext cx="3032" cy="251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defTabSz="457200" eaLnBrk="0" hangingPunct="0">
                      <a:lnSpc>
                        <a:spcPct val="133000"/>
                      </a:lnSpc>
                      <a:spcBef>
                        <a:spcPts val="875"/>
                      </a:spcBef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Rotational phase (P=15.422 days)</a:t>
                    </a:r>
                  </a:p>
                </p:txBody>
              </p:sp>
            </p:grpSp>
          </p:grpSp>
          <p:pic>
            <p:nvPicPr>
              <p:cNvPr id="124937" name="Picture 25"/>
              <p:cNvPicPr>
                <a:picLocks noChangeAspect="1" noChangeArrowheads="1"/>
              </p:cNvPicPr>
              <p:nvPr/>
            </p:nvPicPr>
            <p:blipFill>
              <a:blip r:embed="rId3"/>
              <a:srcRect l="11572" t="3044" r="9491" b="11218"/>
              <a:stretch>
                <a:fillRect/>
              </a:stretch>
            </p:blipFill>
            <p:spPr bwMode="auto">
              <a:xfrm>
                <a:off x="1637" y="519"/>
                <a:ext cx="2899" cy="217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</p:grpSp>
      </p:grpSp>
      <p:sp>
        <p:nvSpPr>
          <p:cNvPr id="315418" name="Text Box 26"/>
          <p:cNvSpPr txBox="1">
            <a:spLocks noChangeArrowheads="1"/>
          </p:cNvSpPr>
          <p:nvPr/>
        </p:nvSpPr>
        <p:spPr bwMode="auto">
          <a:xfrm>
            <a:off x="876300" y="76200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The star itself occults the hot plasma torus</a:t>
            </a:r>
          </a:p>
        </p:txBody>
      </p:sp>
      <p:sp>
        <p:nvSpPr>
          <p:cNvPr id="315419" name="Text Box 27"/>
          <p:cNvSpPr txBox="1">
            <a:spLocks noChangeArrowheads="1"/>
          </p:cNvSpPr>
          <p:nvPr/>
        </p:nvSpPr>
        <p:spPr bwMode="auto">
          <a:xfrm>
            <a:off x="6477000" y="1905000"/>
            <a:ext cx="2438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The closer the hot plasma is to the star, the deeper the dip in the x-ray light curve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ChangeArrowheads="1"/>
          </p:cNvSpPr>
          <p:nvPr/>
        </p:nvSpPr>
        <p:spPr bwMode="auto">
          <a:xfrm>
            <a:off x="2209800" y="1143000"/>
            <a:ext cx="5943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" y="762000"/>
            <a:ext cx="5867400" cy="4953000"/>
            <a:chOff x="1008" y="672"/>
            <a:chExt cx="3888" cy="3168"/>
          </a:xfrm>
        </p:grpSpPr>
        <p:sp>
          <p:nvSpPr>
            <p:cNvPr id="315396" name="Rectangle 4"/>
            <p:cNvSpPr>
              <a:spLocks noChangeArrowheads="1"/>
            </p:cNvSpPr>
            <p:nvPr/>
          </p:nvSpPr>
          <p:spPr bwMode="auto">
            <a:xfrm>
              <a:off x="1008" y="672"/>
              <a:ext cx="3888" cy="316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201" y="960"/>
              <a:ext cx="3610" cy="2542"/>
              <a:chOff x="1276" y="432"/>
              <a:chExt cx="3610" cy="2542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1276" y="432"/>
                <a:ext cx="3610" cy="2542"/>
                <a:chOff x="10900" y="16464"/>
                <a:chExt cx="3844" cy="2827"/>
              </a:xfrm>
            </p:grpSpPr>
            <p:grpSp>
              <p:nvGrpSpPr>
                <p:cNvPr id="5" name="Group 7"/>
                <p:cNvGrpSpPr>
                  <a:grpSpLocks/>
                </p:cNvGrpSpPr>
                <p:nvPr/>
              </p:nvGrpSpPr>
              <p:grpSpPr bwMode="auto">
                <a:xfrm>
                  <a:off x="14330" y="16589"/>
                  <a:ext cx="414" cy="2479"/>
                  <a:chOff x="14330" y="16589"/>
                  <a:chExt cx="414" cy="2479"/>
                </a:xfrm>
              </p:grpSpPr>
              <p:grpSp>
                <p:nvGrpSpPr>
                  <p:cNvPr id="6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14330" y="16844"/>
                    <a:ext cx="313" cy="2224"/>
                    <a:chOff x="14330" y="16844"/>
                    <a:chExt cx="313" cy="2224"/>
                  </a:xfrm>
                </p:grpSpPr>
                <p:sp>
                  <p:nvSpPr>
                    <p:cNvPr id="124952" name="Text Box 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330" y="18817"/>
                      <a:ext cx="312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0.0</a:t>
                      </a:r>
                    </a:p>
                  </p:txBody>
                </p:sp>
                <p:sp>
                  <p:nvSpPr>
                    <p:cNvPr id="124953" name="Text Box 1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331" y="18163"/>
                      <a:ext cx="312" cy="252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0.5</a:t>
                      </a:r>
                    </a:p>
                  </p:txBody>
                </p:sp>
                <p:sp>
                  <p:nvSpPr>
                    <p:cNvPr id="124954" name="Text Box 1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330" y="17377"/>
                      <a:ext cx="312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1.0</a:t>
                      </a:r>
                    </a:p>
                  </p:txBody>
                </p:sp>
                <p:sp>
                  <p:nvSpPr>
                    <p:cNvPr id="124955" name="Text Box 1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330" y="16844"/>
                      <a:ext cx="312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1.5</a:t>
                      </a:r>
                    </a:p>
                  </p:txBody>
                </p:sp>
              </p:grpSp>
              <p:sp>
                <p:nvSpPr>
                  <p:cNvPr id="124951" name="Text Box 13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13463" y="17628"/>
                    <a:ext cx="2319" cy="242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defTabSz="457200" eaLnBrk="0" hangingPunct="0">
                      <a:lnSpc>
                        <a:spcPct val="133000"/>
                      </a:lnSpc>
                      <a:spcBef>
                        <a:spcPts val="875"/>
                      </a:spcBef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Simulation EM (10</a:t>
                    </a:r>
                    <a:r>
                      <a:rPr lang="en-GB" altLang="zh-TW" sz="1400" baseline="300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56</a:t>
                    </a: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 cm</a:t>
                    </a:r>
                    <a:r>
                      <a:rPr lang="en-GB" altLang="zh-TW" sz="1400" baseline="300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-3</a:t>
                    </a: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)</a:t>
                    </a:r>
                  </a:p>
                </p:txBody>
              </p:sp>
            </p:grpSp>
            <p:grpSp>
              <p:nvGrpSpPr>
                <p:cNvPr id="7" name="Group 14"/>
                <p:cNvGrpSpPr>
                  <a:grpSpLocks/>
                </p:cNvGrpSpPr>
                <p:nvPr/>
              </p:nvGrpSpPr>
              <p:grpSpPr bwMode="auto">
                <a:xfrm>
                  <a:off x="10900" y="16464"/>
                  <a:ext cx="470" cy="2611"/>
                  <a:chOff x="10900" y="16464"/>
                  <a:chExt cx="470" cy="2611"/>
                </a:xfrm>
              </p:grpSpPr>
              <p:grpSp>
                <p:nvGrpSpPr>
                  <p:cNvPr id="8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11066" y="16464"/>
                    <a:ext cx="304" cy="2611"/>
                    <a:chOff x="11066" y="16464"/>
                    <a:chExt cx="304" cy="2611"/>
                  </a:xfrm>
                </p:grpSpPr>
                <p:sp>
                  <p:nvSpPr>
                    <p:cNvPr id="124945" name="Text Box 1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66" y="18824"/>
                      <a:ext cx="297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0.0</a:t>
                      </a:r>
                    </a:p>
                  </p:txBody>
                </p:sp>
                <p:sp>
                  <p:nvSpPr>
                    <p:cNvPr id="124946" name="Text Box 1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66" y="18232"/>
                      <a:ext cx="297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0.1</a:t>
                      </a:r>
                    </a:p>
                  </p:txBody>
                </p:sp>
                <p:sp>
                  <p:nvSpPr>
                    <p:cNvPr id="124947" name="Text Box 1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75" y="17648"/>
                      <a:ext cx="295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0.2</a:t>
                      </a:r>
                    </a:p>
                  </p:txBody>
                </p:sp>
                <p:sp>
                  <p:nvSpPr>
                    <p:cNvPr id="124948" name="Text Box 1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75" y="17048"/>
                      <a:ext cx="295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0.3</a:t>
                      </a:r>
                    </a:p>
                  </p:txBody>
                </p:sp>
                <p:sp>
                  <p:nvSpPr>
                    <p:cNvPr id="124949" name="Text Box 2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75" y="16464"/>
                      <a:ext cx="295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0.4</a:t>
                      </a:r>
                    </a:p>
                  </p:txBody>
                </p:sp>
              </p:grpSp>
              <p:sp>
                <p:nvSpPr>
                  <p:cNvPr id="124944" name="Text Box 21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761" y="17674"/>
                    <a:ext cx="2520" cy="242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defTabSz="457200" eaLnBrk="0" hangingPunct="0">
                      <a:lnSpc>
                        <a:spcPct val="133000"/>
                      </a:lnSpc>
                      <a:spcBef>
                        <a:spcPts val="875"/>
                      </a:spcBef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θ</a:t>
                    </a:r>
                    <a:r>
                      <a:rPr lang="en-GB" altLang="zh-TW" sz="1400" baseline="300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1</a:t>
                    </a: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 Ori C ACIS-I count rate (s</a:t>
                    </a:r>
                    <a:r>
                      <a:rPr lang="en-GB" altLang="zh-TW" sz="1400" baseline="300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-1</a:t>
                    </a: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)</a:t>
                    </a:r>
                  </a:p>
                </p:txBody>
              </p:sp>
            </p:grpSp>
            <p:grpSp>
              <p:nvGrpSpPr>
                <p:cNvPr id="9" name="Group 22"/>
                <p:cNvGrpSpPr>
                  <a:grpSpLocks/>
                </p:cNvGrpSpPr>
                <p:nvPr/>
              </p:nvGrpSpPr>
              <p:grpSpPr bwMode="auto">
                <a:xfrm>
                  <a:off x="11242" y="18904"/>
                  <a:ext cx="3352" cy="387"/>
                  <a:chOff x="11242" y="18904"/>
                  <a:chExt cx="3352" cy="387"/>
                </a:xfrm>
              </p:grpSpPr>
              <p:sp>
                <p:nvSpPr>
                  <p:cNvPr id="124941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242" y="18904"/>
                    <a:ext cx="3352" cy="251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pPr defTabSz="457200" eaLnBrk="0" hangingPunct="0">
                      <a:lnSpc>
                        <a:spcPct val="133000"/>
                      </a:lnSpc>
                      <a:spcBef>
                        <a:spcPts val="875"/>
                      </a:spcBef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0.0                0.2                0.4                0.6               0.8                1.0</a:t>
                    </a:r>
                  </a:p>
                </p:txBody>
              </p:sp>
              <p:sp>
                <p:nvSpPr>
                  <p:cNvPr id="124942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331" y="19040"/>
                    <a:ext cx="3032" cy="251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defTabSz="457200" eaLnBrk="0" hangingPunct="0">
                      <a:lnSpc>
                        <a:spcPct val="133000"/>
                      </a:lnSpc>
                      <a:spcBef>
                        <a:spcPts val="875"/>
                      </a:spcBef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Rotational phase (P=15.422 days)</a:t>
                    </a:r>
                  </a:p>
                </p:txBody>
              </p:sp>
            </p:grpSp>
          </p:grpSp>
          <p:pic>
            <p:nvPicPr>
              <p:cNvPr id="124937" name="Picture 25"/>
              <p:cNvPicPr>
                <a:picLocks noChangeAspect="1" noChangeArrowheads="1"/>
              </p:cNvPicPr>
              <p:nvPr/>
            </p:nvPicPr>
            <p:blipFill>
              <a:blip r:embed="rId3"/>
              <a:srcRect l="11572" t="3044" r="9491" b="11218"/>
              <a:stretch>
                <a:fillRect/>
              </a:stretch>
            </p:blipFill>
            <p:spPr bwMode="auto">
              <a:xfrm>
                <a:off x="1637" y="519"/>
                <a:ext cx="2899" cy="217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</p:grpSp>
      </p:grpSp>
      <p:sp>
        <p:nvSpPr>
          <p:cNvPr id="315418" name="Text Box 26"/>
          <p:cNvSpPr txBox="1">
            <a:spLocks noChangeArrowheads="1"/>
          </p:cNvSpPr>
          <p:nvPr/>
        </p:nvSpPr>
        <p:spPr bwMode="auto">
          <a:xfrm>
            <a:off x="876300" y="76200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The star itself occults the hot plasma torus</a:t>
            </a:r>
          </a:p>
        </p:txBody>
      </p:sp>
      <p:sp>
        <p:nvSpPr>
          <p:cNvPr id="315419" name="Text Box 27"/>
          <p:cNvSpPr txBox="1">
            <a:spLocks noChangeArrowheads="1"/>
          </p:cNvSpPr>
          <p:nvPr/>
        </p:nvSpPr>
        <p:spPr bwMode="auto">
          <a:xfrm>
            <a:off x="6477000" y="1905000"/>
            <a:ext cx="2438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dirty="0" smtClean="0">
                <a:solidFill>
                  <a:srgbClr val="F3C55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hot </a:t>
            </a:r>
            <a:r>
              <a:rPr lang="en-US" altLang="zh-TW" dirty="0">
                <a:solidFill>
                  <a:srgbClr val="F3C55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plasma is </a:t>
            </a:r>
            <a:r>
              <a:rPr lang="en-US" altLang="zh-TW" dirty="0" smtClean="0">
                <a:solidFill>
                  <a:srgbClr val="F3C55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too far from </a:t>
            </a:r>
            <a:r>
              <a:rPr lang="en-US" altLang="zh-TW" dirty="0">
                <a:solidFill>
                  <a:srgbClr val="F3C55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the </a:t>
            </a:r>
            <a:r>
              <a:rPr lang="en-US" altLang="zh-TW" dirty="0" smtClean="0">
                <a:solidFill>
                  <a:srgbClr val="F3C55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star in the simulation – </a:t>
            </a:r>
            <a:r>
              <a:rPr lang="en-US" altLang="zh-TW" dirty="0">
                <a:solidFill>
                  <a:srgbClr val="F3C55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the</a:t>
            </a:r>
            <a:r>
              <a:rPr lang="en-US" altLang="zh-TW" dirty="0" smtClean="0">
                <a:solidFill>
                  <a:srgbClr val="F3C55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dip is not deep enough</a:t>
            </a:r>
            <a:endParaRPr lang="en-US" altLang="zh-TW" dirty="0">
              <a:solidFill>
                <a:srgbClr val="F3C556"/>
              </a:solidFill>
              <a:effectLst>
                <a:outerShdw blurRad="38100" dist="38100" dir="2700000" algn="tl">
                  <a:srgbClr val="000000"/>
                </a:outerShdw>
              </a:effectLst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g14.h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723876"/>
            <a:ext cx="8077200" cy="54102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524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2E1FF"/>
                </a:solidFill>
                <a:latin typeface="Symbol" charset="2"/>
                <a:cs typeface="Symbol" charset="2"/>
              </a:rPr>
              <a:t>q</a:t>
            </a:r>
            <a:r>
              <a:rPr lang="en-US" baseline="30000" dirty="0" smtClean="0">
                <a:solidFill>
                  <a:srgbClr val="D2E1FF"/>
                </a:solidFill>
              </a:rPr>
              <a:t>1</a:t>
            </a:r>
            <a:r>
              <a:rPr lang="en-US" dirty="0" smtClean="0">
                <a:solidFill>
                  <a:srgbClr val="D2E1FF"/>
                </a:solidFill>
              </a:rPr>
              <a:t> </a:t>
            </a:r>
            <a:r>
              <a:rPr lang="en-US" dirty="0" err="1" smtClean="0">
                <a:solidFill>
                  <a:srgbClr val="D2E1FF"/>
                </a:solidFill>
              </a:rPr>
              <a:t>Ori</a:t>
            </a:r>
            <a:r>
              <a:rPr lang="en-US" dirty="0" smtClean="0">
                <a:solidFill>
                  <a:srgbClr val="D2E1FF"/>
                </a:solidFill>
              </a:rPr>
              <a:t> C column density (from x-ray absorption) vs. phase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0" y="62484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3C556"/>
                </a:solidFill>
              </a:rPr>
              <a:t>equator-on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62484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3C556"/>
                </a:solidFill>
              </a:rPr>
              <a:t>pole-on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Text Box 2"/>
          <p:cNvSpPr txBox="1">
            <a:spLocks noChangeArrowheads="1"/>
          </p:cNvSpPr>
          <p:nvPr/>
        </p:nvSpPr>
        <p:spPr bwMode="auto">
          <a:xfrm>
            <a:off x="1485900" y="76200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Emission measure</a:t>
            </a:r>
          </a:p>
        </p:txBody>
      </p:sp>
      <p:sp>
        <p:nvSpPr>
          <p:cNvPr id="189443" name="Text Box 3"/>
          <p:cNvSpPr txBox="1">
            <a:spLocks noChangeArrowheads="1"/>
          </p:cNvSpPr>
          <p:nvPr/>
        </p:nvSpPr>
        <p:spPr bwMode="auto">
          <a:xfrm>
            <a:off x="4572000" y="61722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contour encloses T &gt; 10</a:t>
            </a:r>
            <a:r>
              <a:rPr lang="en-US" altLang="zh-TW" baseline="30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6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K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847850" y="846138"/>
            <a:ext cx="5446713" cy="5402262"/>
            <a:chOff x="1164" y="533"/>
            <a:chExt cx="3431" cy="3403"/>
          </a:xfrm>
        </p:grpSpPr>
        <p:pic>
          <p:nvPicPr>
            <p:cNvPr id="126981" name="Picture 5" descr="f5c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64" y="533"/>
              <a:ext cx="3431" cy="3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9446" name="Line 6"/>
            <p:cNvSpPr>
              <a:spLocks noChangeShapeType="1"/>
            </p:cNvSpPr>
            <p:nvPr/>
          </p:nvSpPr>
          <p:spPr bwMode="auto">
            <a:xfrm flipH="1" flipV="1">
              <a:off x="3072" y="2064"/>
              <a:ext cx="480" cy="1872"/>
            </a:xfrm>
            <a:prstGeom prst="line">
              <a:avLst/>
            </a:prstGeom>
            <a:noFill/>
            <a:ln w="15875">
              <a:solidFill>
                <a:srgbClr val="F3E962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Text Box 2"/>
          <p:cNvSpPr txBox="1">
            <a:spLocks noChangeArrowheads="1"/>
          </p:cNvSpPr>
          <p:nvPr/>
        </p:nvSpPr>
        <p:spPr bwMode="auto">
          <a:xfrm>
            <a:off x="1104900" y="533400"/>
            <a:ext cx="69342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Helium-like species’ forbidden-to-</a:t>
            </a:r>
            <a:r>
              <a:rPr lang="en-US" altLang="zh-TW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intercombination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 line ratios –  </a:t>
            </a:r>
            <a:r>
              <a:rPr lang="en-US" altLang="zh-TW" i="1" dirty="0" err="1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f/i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 or </a:t>
            </a:r>
            <a:r>
              <a:rPr lang="en-US" altLang="zh-TW" dirty="0" err="1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z</a:t>
            </a:r>
            <a:r>
              <a:rPr lang="en-US" altLang="zh-TW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/</a:t>
            </a:r>
            <a:r>
              <a:rPr lang="en-US" altLang="zh-TW" i="1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(x+y</a:t>
            </a:r>
            <a:r>
              <a:rPr lang="en-US" altLang="zh-TW" i="1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) 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– provide information about the </a:t>
            </a:r>
            <a:r>
              <a:rPr lang="en-US" altLang="zh-TW" i="1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location 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of the hot plasma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Line 2"/>
          <p:cNvSpPr>
            <a:spLocks noChangeShapeType="1"/>
          </p:cNvSpPr>
          <p:nvPr/>
        </p:nvSpPr>
        <p:spPr bwMode="auto">
          <a:xfrm>
            <a:off x="2781300" y="5486400"/>
            <a:ext cx="3581400" cy="0"/>
          </a:xfrm>
          <a:prstGeom prst="line">
            <a:avLst/>
          </a:prstGeom>
          <a:noFill/>
          <a:ln w="15875">
            <a:solidFill>
              <a:srgbClr val="FFFF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0339" name="Line 3"/>
          <p:cNvSpPr>
            <a:spLocks noChangeShapeType="1"/>
          </p:cNvSpPr>
          <p:nvPr/>
        </p:nvSpPr>
        <p:spPr bwMode="auto">
          <a:xfrm>
            <a:off x="3962400" y="2971800"/>
            <a:ext cx="2057400" cy="0"/>
          </a:xfrm>
          <a:prstGeom prst="line">
            <a:avLst/>
          </a:prstGeom>
          <a:noFill/>
          <a:ln w="15875">
            <a:solidFill>
              <a:schemeClr val="hlink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0340" name="Line 4"/>
          <p:cNvSpPr>
            <a:spLocks noChangeShapeType="1"/>
          </p:cNvSpPr>
          <p:nvPr/>
        </p:nvSpPr>
        <p:spPr bwMode="auto">
          <a:xfrm>
            <a:off x="4724400" y="2667000"/>
            <a:ext cx="2057400" cy="0"/>
          </a:xfrm>
          <a:prstGeom prst="line">
            <a:avLst/>
          </a:prstGeom>
          <a:noFill/>
          <a:ln w="15875">
            <a:solidFill>
              <a:srgbClr val="CCFFCC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0341" name="Line 5"/>
          <p:cNvSpPr>
            <a:spLocks noChangeShapeType="1"/>
          </p:cNvSpPr>
          <p:nvPr/>
        </p:nvSpPr>
        <p:spPr bwMode="auto">
          <a:xfrm>
            <a:off x="5791200" y="2362200"/>
            <a:ext cx="2057400" cy="0"/>
          </a:xfrm>
          <a:prstGeom prst="line">
            <a:avLst/>
          </a:prstGeom>
          <a:noFill/>
          <a:ln w="15875">
            <a:solidFill>
              <a:srgbClr val="41FA0E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0342" name="Line 6"/>
          <p:cNvSpPr>
            <a:spLocks noChangeShapeType="1"/>
          </p:cNvSpPr>
          <p:nvPr/>
        </p:nvSpPr>
        <p:spPr bwMode="auto">
          <a:xfrm flipH="1">
            <a:off x="5715000" y="2438400"/>
            <a:ext cx="1295400" cy="2971800"/>
          </a:xfrm>
          <a:prstGeom prst="line">
            <a:avLst/>
          </a:prstGeom>
          <a:noFill/>
          <a:ln w="9525">
            <a:solidFill>
              <a:srgbClr val="41FA0E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0343" name="Line 7"/>
          <p:cNvSpPr>
            <a:spLocks noChangeShapeType="1"/>
          </p:cNvSpPr>
          <p:nvPr/>
        </p:nvSpPr>
        <p:spPr bwMode="auto">
          <a:xfrm flipH="1">
            <a:off x="4191000" y="3048000"/>
            <a:ext cx="1066800" cy="2438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0344" name="Line 8"/>
          <p:cNvSpPr>
            <a:spLocks noChangeShapeType="1"/>
          </p:cNvSpPr>
          <p:nvPr/>
        </p:nvSpPr>
        <p:spPr bwMode="auto">
          <a:xfrm flipH="1">
            <a:off x="5105400" y="2819400"/>
            <a:ext cx="1219200" cy="2667000"/>
          </a:xfrm>
          <a:prstGeom prst="line">
            <a:avLst/>
          </a:prstGeom>
          <a:noFill/>
          <a:ln w="9525">
            <a:solidFill>
              <a:srgbClr val="CCFFCC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1081" name="Text Box 9"/>
          <p:cNvSpPr txBox="1">
            <a:spLocks noChangeArrowheads="1"/>
          </p:cNvSpPr>
          <p:nvPr/>
        </p:nvSpPr>
        <p:spPr bwMode="auto">
          <a:xfrm>
            <a:off x="6705600" y="52578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g.s. 1s</a:t>
            </a:r>
            <a:r>
              <a:rPr lang="en-US" altLang="zh-TW" sz="1800" baseline="300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2</a:t>
            </a: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en-US" altLang="zh-TW" sz="1800" baseline="300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</a:t>
            </a: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S</a:t>
            </a:r>
          </a:p>
        </p:txBody>
      </p:sp>
      <p:sp>
        <p:nvSpPr>
          <p:cNvPr id="131082" name="Text Box 10"/>
          <p:cNvSpPr txBox="1">
            <a:spLocks noChangeArrowheads="1"/>
          </p:cNvSpPr>
          <p:nvPr/>
        </p:nvSpPr>
        <p:spPr bwMode="auto">
          <a:xfrm>
            <a:off x="2687638" y="2743200"/>
            <a:ext cx="1046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1s2s </a:t>
            </a:r>
            <a:r>
              <a:rPr lang="en-US" altLang="zh-TW" sz="1800" baseline="300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3</a:t>
            </a:r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S</a:t>
            </a:r>
          </a:p>
        </p:txBody>
      </p:sp>
      <p:sp>
        <p:nvSpPr>
          <p:cNvPr id="131083" name="Text Box 11"/>
          <p:cNvSpPr txBox="1">
            <a:spLocks noChangeArrowheads="1"/>
          </p:cNvSpPr>
          <p:nvPr/>
        </p:nvSpPr>
        <p:spPr bwMode="auto">
          <a:xfrm>
            <a:off x="3429000" y="24384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1s2p </a:t>
            </a:r>
            <a:r>
              <a:rPr lang="en-US" altLang="zh-TW" sz="1800" baseline="300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3</a:t>
            </a: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P</a:t>
            </a:r>
          </a:p>
        </p:txBody>
      </p:sp>
      <p:sp>
        <p:nvSpPr>
          <p:cNvPr id="131084" name="Text Box 12"/>
          <p:cNvSpPr txBox="1">
            <a:spLocks noChangeArrowheads="1"/>
          </p:cNvSpPr>
          <p:nvPr/>
        </p:nvSpPr>
        <p:spPr bwMode="auto">
          <a:xfrm>
            <a:off x="4572000" y="21336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1s2p </a:t>
            </a:r>
            <a:r>
              <a:rPr lang="en-US" altLang="zh-TW" sz="1800" baseline="300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</a:t>
            </a: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P</a:t>
            </a:r>
          </a:p>
        </p:txBody>
      </p:sp>
      <p:sp>
        <p:nvSpPr>
          <p:cNvPr id="131085" name="Text Box 13"/>
          <p:cNvSpPr txBox="1">
            <a:spLocks noChangeArrowheads="1"/>
          </p:cNvSpPr>
          <p:nvPr/>
        </p:nvSpPr>
        <p:spPr bwMode="auto">
          <a:xfrm>
            <a:off x="6858000" y="35814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resonance (w)</a:t>
            </a:r>
          </a:p>
        </p:txBody>
      </p:sp>
      <p:sp>
        <p:nvSpPr>
          <p:cNvPr id="131086" name="Text Box 14"/>
          <p:cNvSpPr txBox="1">
            <a:spLocks noChangeArrowheads="1"/>
          </p:cNvSpPr>
          <p:nvPr/>
        </p:nvSpPr>
        <p:spPr bwMode="auto">
          <a:xfrm>
            <a:off x="6324600" y="4191000"/>
            <a:ext cx="335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intercombination (x+y)</a:t>
            </a:r>
          </a:p>
        </p:txBody>
      </p:sp>
      <p:sp>
        <p:nvSpPr>
          <p:cNvPr id="131087" name="Text Box 15"/>
          <p:cNvSpPr txBox="1">
            <a:spLocks noChangeArrowheads="1"/>
          </p:cNvSpPr>
          <p:nvPr/>
        </p:nvSpPr>
        <p:spPr bwMode="auto">
          <a:xfrm>
            <a:off x="1676400" y="40386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forbidden (z)</a:t>
            </a:r>
          </a:p>
        </p:txBody>
      </p:sp>
      <p:sp>
        <p:nvSpPr>
          <p:cNvPr id="131088" name="AutoShape 16"/>
          <p:cNvSpPr>
            <a:spLocks/>
          </p:cNvSpPr>
          <p:nvPr/>
        </p:nvSpPr>
        <p:spPr bwMode="auto">
          <a:xfrm>
            <a:off x="1524000" y="3048000"/>
            <a:ext cx="304800" cy="2438400"/>
          </a:xfrm>
          <a:prstGeom prst="leftBrace">
            <a:avLst>
              <a:gd name="adj1" fmla="val 66667"/>
              <a:gd name="adj2" fmla="val 50000"/>
            </a:avLst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zh-TW" altLang="en-US" sz="1800">
              <a:solidFill>
                <a:srgbClr val="EFE96D"/>
              </a:solidFill>
              <a:effectLst/>
              <a:latin typeface="Verdana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31089" name="AutoShape 17"/>
          <p:cNvSpPr>
            <a:spLocks/>
          </p:cNvSpPr>
          <p:nvPr/>
        </p:nvSpPr>
        <p:spPr bwMode="auto">
          <a:xfrm>
            <a:off x="2057400" y="2438400"/>
            <a:ext cx="304800" cy="457200"/>
          </a:xfrm>
          <a:prstGeom prst="leftBrace">
            <a:avLst>
              <a:gd name="adj1" fmla="val 12500"/>
              <a:gd name="adj2" fmla="val 50000"/>
            </a:avLst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zh-TW" altLang="en-US" sz="1800">
              <a:solidFill>
                <a:srgbClr val="EFE96D"/>
              </a:solidFill>
              <a:effectLst/>
              <a:latin typeface="Verdana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31090" name="Text Box 18"/>
          <p:cNvSpPr txBox="1">
            <a:spLocks noChangeArrowheads="1"/>
          </p:cNvSpPr>
          <p:nvPr/>
        </p:nvSpPr>
        <p:spPr bwMode="auto">
          <a:xfrm>
            <a:off x="304800" y="24384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10-20 eV</a:t>
            </a:r>
          </a:p>
        </p:txBody>
      </p:sp>
      <p:sp>
        <p:nvSpPr>
          <p:cNvPr id="131091" name="Text Box 19"/>
          <p:cNvSpPr txBox="1">
            <a:spLocks noChangeArrowheads="1"/>
          </p:cNvSpPr>
          <p:nvPr/>
        </p:nvSpPr>
        <p:spPr bwMode="auto">
          <a:xfrm>
            <a:off x="228600" y="41148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1-2 keV</a:t>
            </a:r>
          </a:p>
        </p:txBody>
      </p:sp>
      <p:sp>
        <p:nvSpPr>
          <p:cNvPr id="270356" name="Text Box 20"/>
          <p:cNvSpPr txBox="1">
            <a:spLocks noChangeArrowheads="1"/>
          </p:cNvSpPr>
          <p:nvPr/>
        </p:nvSpPr>
        <p:spPr bwMode="auto">
          <a:xfrm>
            <a:off x="571500" y="457200"/>
            <a:ext cx="800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Helium-like ions (e.g. O</a:t>
            </a:r>
            <a:r>
              <a:rPr lang="en-US" altLang="zh-TW" baseline="30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+6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, Ne</a:t>
            </a:r>
            <a:r>
              <a:rPr lang="en-US" altLang="zh-TW" baseline="30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+8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, Mg</a:t>
            </a:r>
            <a:r>
              <a:rPr lang="en-US" altLang="zh-TW" baseline="30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+10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, Si</a:t>
            </a:r>
            <a:r>
              <a:rPr lang="en-US" altLang="zh-TW" baseline="30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+12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, S</a:t>
            </a:r>
            <a:r>
              <a:rPr lang="en-US" altLang="zh-TW" baseline="30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+14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) – schematic energy level diagram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Line 2"/>
          <p:cNvSpPr>
            <a:spLocks noChangeShapeType="1"/>
          </p:cNvSpPr>
          <p:nvPr/>
        </p:nvSpPr>
        <p:spPr bwMode="auto">
          <a:xfrm>
            <a:off x="2781300" y="5486400"/>
            <a:ext cx="3581400" cy="0"/>
          </a:xfrm>
          <a:prstGeom prst="line">
            <a:avLst/>
          </a:prstGeom>
          <a:noFill/>
          <a:ln w="15875">
            <a:solidFill>
              <a:srgbClr val="FFFF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5" name="Line 3"/>
          <p:cNvSpPr>
            <a:spLocks noChangeShapeType="1"/>
          </p:cNvSpPr>
          <p:nvPr/>
        </p:nvSpPr>
        <p:spPr bwMode="auto">
          <a:xfrm>
            <a:off x="3962400" y="2971800"/>
            <a:ext cx="2057400" cy="0"/>
          </a:xfrm>
          <a:prstGeom prst="line">
            <a:avLst/>
          </a:prstGeom>
          <a:noFill/>
          <a:ln w="15875">
            <a:solidFill>
              <a:schemeClr val="hlink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6" name="Line 4"/>
          <p:cNvSpPr>
            <a:spLocks noChangeShapeType="1"/>
          </p:cNvSpPr>
          <p:nvPr/>
        </p:nvSpPr>
        <p:spPr bwMode="auto">
          <a:xfrm>
            <a:off x="4724400" y="2667000"/>
            <a:ext cx="2057400" cy="0"/>
          </a:xfrm>
          <a:prstGeom prst="line">
            <a:avLst/>
          </a:prstGeom>
          <a:noFill/>
          <a:ln w="15875">
            <a:solidFill>
              <a:srgbClr val="CCFFCC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7" name="Line 5"/>
          <p:cNvSpPr>
            <a:spLocks noChangeShapeType="1"/>
          </p:cNvSpPr>
          <p:nvPr/>
        </p:nvSpPr>
        <p:spPr bwMode="auto">
          <a:xfrm>
            <a:off x="5791200" y="2362200"/>
            <a:ext cx="2057400" cy="0"/>
          </a:xfrm>
          <a:prstGeom prst="line">
            <a:avLst/>
          </a:prstGeom>
          <a:noFill/>
          <a:ln w="15875">
            <a:solidFill>
              <a:srgbClr val="41FA0E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8" name="Line 6"/>
          <p:cNvSpPr>
            <a:spLocks noChangeShapeType="1"/>
          </p:cNvSpPr>
          <p:nvPr/>
        </p:nvSpPr>
        <p:spPr bwMode="auto">
          <a:xfrm flipH="1">
            <a:off x="5715000" y="2438400"/>
            <a:ext cx="1295400" cy="2971800"/>
          </a:xfrm>
          <a:prstGeom prst="line">
            <a:avLst/>
          </a:prstGeom>
          <a:noFill/>
          <a:ln w="9525">
            <a:solidFill>
              <a:srgbClr val="41FA0E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9" name="Line 7"/>
          <p:cNvSpPr>
            <a:spLocks noChangeShapeType="1"/>
          </p:cNvSpPr>
          <p:nvPr/>
        </p:nvSpPr>
        <p:spPr bwMode="auto">
          <a:xfrm flipH="1">
            <a:off x="4191000" y="3048000"/>
            <a:ext cx="1066800" cy="2438400"/>
          </a:xfrm>
          <a:prstGeom prst="line">
            <a:avLst/>
          </a:prstGeom>
          <a:noFill/>
          <a:ln w="317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40" name="Line 8"/>
          <p:cNvSpPr>
            <a:spLocks noChangeShapeType="1"/>
          </p:cNvSpPr>
          <p:nvPr/>
        </p:nvSpPr>
        <p:spPr bwMode="auto">
          <a:xfrm flipH="1">
            <a:off x="5105400" y="2819400"/>
            <a:ext cx="1219200" cy="2667000"/>
          </a:xfrm>
          <a:prstGeom prst="line">
            <a:avLst/>
          </a:prstGeom>
          <a:noFill/>
          <a:ln w="15875">
            <a:solidFill>
              <a:srgbClr val="CCFFCC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3129" name="Text Box 9"/>
          <p:cNvSpPr txBox="1">
            <a:spLocks noChangeArrowheads="1"/>
          </p:cNvSpPr>
          <p:nvPr/>
        </p:nvSpPr>
        <p:spPr bwMode="auto">
          <a:xfrm>
            <a:off x="6934200" y="2819400"/>
            <a:ext cx="1046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1s2s </a:t>
            </a:r>
            <a:r>
              <a:rPr lang="en-US" altLang="zh-TW" sz="1800" baseline="300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3</a:t>
            </a:r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S</a:t>
            </a:r>
          </a:p>
        </p:txBody>
      </p:sp>
      <p:sp>
        <p:nvSpPr>
          <p:cNvPr id="133130" name="Text Box 10"/>
          <p:cNvSpPr txBox="1">
            <a:spLocks noChangeArrowheads="1"/>
          </p:cNvSpPr>
          <p:nvPr/>
        </p:nvSpPr>
        <p:spPr bwMode="auto">
          <a:xfrm>
            <a:off x="7162800" y="24384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1s2p </a:t>
            </a:r>
            <a:r>
              <a:rPr lang="en-US" altLang="zh-TW" sz="1800" baseline="300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3</a:t>
            </a: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P</a:t>
            </a:r>
          </a:p>
        </p:txBody>
      </p:sp>
      <p:sp>
        <p:nvSpPr>
          <p:cNvPr id="133131" name="Text Box 11"/>
          <p:cNvSpPr txBox="1">
            <a:spLocks noChangeArrowheads="1"/>
          </p:cNvSpPr>
          <p:nvPr/>
        </p:nvSpPr>
        <p:spPr bwMode="auto">
          <a:xfrm>
            <a:off x="7848600" y="21336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1s2p </a:t>
            </a:r>
            <a:r>
              <a:rPr lang="en-US" altLang="zh-TW" sz="1800" baseline="300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</a:t>
            </a: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P</a:t>
            </a:r>
          </a:p>
        </p:txBody>
      </p:sp>
      <p:sp>
        <p:nvSpPr>
          <p:cNvPr id="133132" name="Text Box 12"/>
          <p:cNvSpPr txBox="1">
            <a:spLocks noChangeArrowheads="1"/>
          </p:cNvSpPr>
          <p:nvPr/>
        </p:nvSpPr>
        <p:spPr bwMode="auto">
          <a:xfrm>
            <a:off x="6858000" y="35814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resonance (w)</a:t>
            </a:r>
          </a:p>
        </p:txBody>
      </p:sp>
      <p:sp>
        <p:nvSpPr>
          <p:cNvPr id="133133" name="Text Box 13"/>
          <p:cNvSpPr txBox="1">
            <a:spLocks noChangeArrowheads="1"/>
          </p:cNvSpPr>
          <p:nvPr/>
        </p:nvSpPr>
        <p:spPr bwMode="auto">
          <a:xfrm>
            <a:off x="6324600" y="4191000"/>
            <a:ext cx="312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intercombination (x+y)</a:t>
            </a:r>
          </a:p>
        </p:txBody>
      </p:sp>
      <p:sp>
        <p:nvSpPr>
          <p:cNvPr id="133134" name="Text Box 14"/>
          <p:cNvSpPr txBox="1">
            <a:spLocks noChangeArrowheads="1"/>
          </p:cNvSpPr>
          <p:nvPr/>
        </p:nvSpPr>
        <p:spPr bwMode="auto">
          <a:xfrm>
            <a:off x="1676400" y="40386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forbidden (z)</a:t>
            </a:r>
          </a:p>
        </p:txBody>
      </p:sp>
      <p:sp>
        <p:nvSpPr>
          <p:cNvPr id="274447" name="Oval 15"/>
          <p:cNvSpPr>
            <a:spLocks noChangeArrowheads="1"/>
          </p:cNvSpPr>
          <p:nvPr/>
        </p:nvSpPr>
        <p:spPr bwMode="auto">
          <a:xfrm>
            <a:off x="4572000" y="2895600"/>
            <a:ext cx="152400" cy="152400"/>
          </a:xfrm>
          <a:prstGeom prst="ellipse">
            <a:avLst/>
          </a:prstGeom>
          <a:noFill/>
          <a:ln w="15875">
            <a:solidFill>
              <a:srgbClr val="F26C13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cxnSp>
        <p:nvCxnSpPr>
          <p:cNvPr id="133136" name="AutoShape 16"/>
          <p:cNvCxnSpPr>
            <a:cxnSpLocks noChangeShapeType="1"/>
          </p:cNvCxnSpPr>
          <p:nvPr/>
        </p:nvCxnSpPr>
        <p:spPr bwMode="auto">
          <a:xfrm>
            <a:off x="3962400" y="2743200"/>
            <a:ext cx="304800" cy="152400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</p:cxnSp>
      <p:sp>
        <p:nvSpPr>
          <p:cNvPr id="274449" name="Oval 17"/>
          <p:cNvSpPr>
            <a:spLocks noChangeArrowheads="1"/>
          </p:cNvSpPr>
          <p:nvPr/>
        </p:nvSpPr>
        <p:spPr bwMode="auto">
          <a:xfrm>
            <a:off x="4953000" y="2590800"/>
            <a:ext cx="152400" cy="152400"/>
          </a:xfrm>
          <a:prstGeom prst="ellipse">
            <a:avLst/>
          </a:prstGeom>
          <a:solidFill>
            <a:srgbClr val="F26C13"/>
          </a:solidFill>
          <a:ln w="9525">
            <a:solidFill>
              <a:srgbClr val="F26C13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50" name="Line 18"/>
          <p:cNvSpPr>
            <a:spLocks noChangeShapeType="1"/>
          </p:cNvSpPr>
          <p:nvPr/>
        </p:nvSpPr>
        <p:spPr bwMode="auto">
          <a:xfrm flipV="1">
            <a:off x="4724400" y="2743200"/>
            <a:ext cx="228600" cy="152400"/>
          </a:xfrm>
          <a:prstGeom prst="line">
            <a:avLst/>
          </a:prstGeom>
          <a:noFill/>
          <a:ln w="9525">
            <a:solidFill>
              <a:srgbClr val="F26C13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3139" name="Text Box 19"/>
          <p:cNvSpPr txBox="1">
            <a:spLocks noChangeArrowheads="1"/>
          </p:cNvSpPr>
          <p:nvPr/>
        </p:nvSpPr>
        <p:spPr bwMode="auto">
          <a:xfrm>
            <a:off x="6629400" y="52578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g.s. 1s</a:t>
            </a:r>
            <a:r>
              <a:rPr lang="en-US" altLang="zh-TW" sz="1800" baseline="300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2</a:t>
            </a: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en-US" altLang="zh-TW" sz="1800" baseline="300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</a:t>
            </a: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S</a:t>
            </a:r>
          </a:p>
        </p:txBody>
      </p:sp>
      <p:sp>
        <p:nvSpPr>
          <p:cNvPr id="274452" name="Text Box 20"/>
          <p:cNvSpPr txBox="1">
            <a:spLocks noChangeArrowheads="1"/>
          </p:cNvSpPr>
          <p:nvPr/>
        </p:nvSpPr>
        <p:spPr bwMode="auto">
          <a:xfrm>
            <a:off x="914400" y="304800"/>
            <a:ext cx="7315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Ultraviolet light from the star’s photosphere drives </a:t>
            </a:r>
            <a:r>
              <a:rPr lang="en-US" altLang="zh-TW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photoexcitation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 out of the </a:t>
            </a:r>
            <a:r>
              <a:rPr lang="en-US" altLang="zh-TW" baseline="30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3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S level </a:t>
            </a:r>
          </a:p>
        </p:txBody>
      </p:sp>
      <p:sp>
        <p:nvSpPr>
          <p:cNvPr id="133141" name="Text Box 21"/>
          <p:cNvSpPr txBox="1">
            <a:spLocks noChangeArrowheads="1"/>
          </p:cNvSpPr>
          <p:nvPr/>
        </p:nvSpPr>
        <p:spPr bwMode="auto">
          <a:xfrm>
            <a:off x="3048000" y="25146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UV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Line 2"/>
          <p:cNvSpPr>
            <a:spLocks noChangeShapeType="1"/>
          </p:cNvSpPr>
          <p:nvPr/>
        </p:nvSpPr>
        <p:spPr bwMode="auto">
          <a:xfrm>
            <a:off x="2781300" y="5486400"/>
            <a:ext cx="3581400" cy="0"/>
          </a:xfrm>
          <a:prstGeom prst="line">
            <a:avLst/>
          </a:prstGeom>
          <a:noFill/>
          <a:ln w="15875">
            <a:solidFill>
              <a:srgbClr val="FFFF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5" name="Line 3"/>
          <p:cNvSpPr>
            <a:spLocks noChangeShapeType="1"/>
          </p:cNvSpPr>
          <p:nvPr/>
        </p:nvSpPr>
        <p:spPr bwMode="auto">
          <a:xfrm>
            <a:off x="3962400" y="2971800"/>
            <a:ext cx="2057400" cy="0"/>
          </a:xfrm>
          <a:prstGeom prst="line">
            <a:avLst/>
          </a:prstGeom>
          <a:noFill/>
          <a:ln w="15875">
            <a:solidFill>
              <a:schemeClr val="hlink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6" name="Line 4"/>
          <p:cNvSpPr>
            <a:spLocks noChangeShapeType="1"/>
          </p:cNvSpPr>
          <p:nvPr/>
        </p:nvSpPr>
        <p:spPr bwMode="auto">
          <a:xfrm>
            <a:off x="4724400" y="2667000"/>
            <a:ext cx="2057400" cy="0"/>
          </a:xfrm>
          <a:prstGeom prst="line">
            <a:avLst/>
          </a:prstGeom>
          <a:noFill/>
          <a:ln w="15875">
            <a:solidFill>
              <a:srgbClr val="CCFFCC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7" name="Line 5"/>
          <p:cNvSpPr>
            <a:spLocks noChangeShapeType="1"/>
          </p:cNvSpPr>
          <p:nvPr/>
        </p:nvSpPr>
        <p:spPr bwMode="auto">
          <a:xfrm>
            <a:off x="5791200" y="2362200"/>
            <a:ext cx="2057400" cy="0"/>
          </a:xfrm>
          <a:prstGeom prst="line">
            <a:avLst/>
          </a:prstGeom>
          <a:noFill/>
          <a:ln w="15875">
            <a:solidFill>
              <a:srgbClr val="41FA0E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8" name="Line 6"/>
          <p:cNvSpPr>
            <a:spLocks noChangeShapeType="1"/>
          </p:cNvSpPr>
          <p:nvPr/>
        </p:nvSpPr>
        <p:spPr bwMode="auto">
          <a:xfrm flipH="1">
            <a:off x="5715000" y="2438400"/>
            <a:ext cx="1295400" cy="2971800"/>
          </a:xfrm>
          <a:prstGeom prst="line">
            <a:avLst/>
          </a:prstGeom>
          <a:noFill/>
          <a:ln w="9525">
            <a:solidFill>
              <a:srgbClr val="41FA0E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9" name="Line 7"/>
          <p:cNvSpPr>
            <a:spLocks noChangeShapeType="1"/>
          </p:cNvSpPr>
          <p:nvPr/>
        </p:nvSpPr>
        <p:spPr bwMode="auto">
          <a:xfrm flipH="1">
            <a:off x="4191000" y="3048000"/>
            <a:ext cx="1066800" cy="2438400"/>
          </a:xfrm>
          <a:prstGeom prst="line">
            <a:avLst/>
          </a:prstGeom>
          <a:noFill/>
          <a:ln w="1270">
            <a:solidFill>
              <a:schemeClr val="hlink">
                <a:alpha val="49000"/>
              </a:schemeClr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40" name="Line 8"/>
          <p:cNvSpPr>
            <a:spLocks noChangeShapeType="1"/>
          </p:cNvSpPr>
          <p:nvPr/>
        </p:nvSpPr>
        <p:spPr bwMode="auto">
          <a:xfrm flipH="1">
            <a:off x="5105400" y="2819400"/>
            <a:ext cx="1219200" cy="2667000"/>
          </a:xfrm>
          <a:prstGeom prst="line">
            <a:avLst/>
          </a:prstGeom>
          <a:noFill/>
          <a:ln w="15875">
            <a:solidFill>
              <a:srgbClr val="CCFFCC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3129" name="Text Box 9"/>
          <p:cNvSpPr txBox="1">
            <a:spLocks noChangeArrowheads="1"/>
          </p:cNvSpPr>
          <p:nvPr/>
        </p:nvSpPr>
        <p:spPr bwMode="auto">
          <a:xfrm>
            <a:off x="6934200" y="2819400"/>
            <a:ext cx="1046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1s2s </a:t>
            </a:r>
            <a:r>
              <a:rPr lang="en-US" altLang="zh-TW" sz="1800" baseline="300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3</a:t>
            </a:r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S</a:t>
            </a:r>
          </a:p>
        </p:txBody>
      </p:sp>
      <p:sp>
        <p:nvSpPr>
          <p:cNvPr id="133130" name="Text Box 10"/>
          <p:cNvSpPr txBox="1">
            <a:spLocks noChangeArrowheads="1"/>
          </p:cNvSpPr>
          <p:nvPr/>
        </p:nvSpPr>
        <p:spPr bwMode="auto">
          <a:xfrm>
            <a:off x="7162800" y="24384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1s2p </a:t>
            </a:r>
            <a:r>
              <a:rPr lang="en-US" altLang="zh-TW" sz="1800" baseline="300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3</a:t>
            </a: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P</a:t>
            </a:r>
          </a:p>
        </p:txBody>
      </p:sp>
      <p:sp>
        <p:nvSpPr>
          <p:cNvPr id="133131" name="Text Box 11"/>
          <p:cNvSpPr txBox="1">
            <a:spLocks noChangeArrowheads="1"/>
          </p:cNvSpPr>
          <p:nvPr/>
        </p:nvSpPr>
        <p:spPr bwMode="auto">
          <a:xfrm>
            <a:off x="7848600" y="21336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1s2p </a:t>
            </a:r>
            <a:r>
              <a:rPr lang="en-US" altLang="zh-TW" sz="1800" baseline="300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</a:t>
            </a: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P</a:t>
            </a:r>
          </a:p>
        </p:txBody>
      </p:sp>
      <p:sp>
        <p:nvSpPr>
          <p:cNvPr id="133132" name="Text Box 12"/>
          <p:cNvSpPr txBox="1">
            <a:spLocks noChangeArrowheads="1"/>
          </p:cNvSpPr>
          <p:nvPr/>
        </p:nvSpPr>
        <p:spPr bwMode="auto">
          <a:xfrm>
            <a:off x="6858000" y="35814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resonance (w)</a:t>
            </a:r>
          </a:p>
        </p:txBody>
      </p:sp>
      <p:sp>
        <p:nvSpPr>
          <p:cNvPr id="133133" name="Text Box 13"/>
          <p:cNvSpPr txBox="1">
            <a:spLocks noChangeArrowheads="1"/>
          </p:cNvSpPr>
          <p:nvPr/>
        </p:nvSpPr>
        <p:spPr bwMode="auto">
          <a:xfrm>
            <a:off x="6324600" y="4191000"/>
            <a:ext cx="312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intercombination (x+y)</a:t>
            </a:r>
          </a:p>
        </p:txBody>
      </p:sp>
      <p:sp>
        <p:nvSpPr>
          <p:cNvPr id="133134" name="Text Box 14"/>
          <p:cNvSpPr txBox="1">
            <a:spLocks noChangeArrowheads="1"/>
          </p:cNvSpPr>
          <p:nvPr/>
        </p:nvSpPr>
        <p:spPr bwMode="auto">
          <a:xfrm>
            <a:off x="1676400" y="40386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forbidden (z)</a:t>
            </a:r>
          </a:p>
        </p:txBody>
      </p:sp>
      <p:sp>
        <p:nvSpPr>
          <p:cNvPr id="274447" name="Oval 15"/>
          <p:cNvSpPr>
            <a:spLocks noChangeArrowheads="1"/>
          </p:cNvSpPr>
          <p:nvPr/>
        </p:nvSpPr>
        <p:spPr bwMode="auto">
          <a:xfrm>
            <a:off x="4572000" y="2895600"/>
            <a:ext cx="152400" cy="152400"/>
          </a:xfrm>
          <a:prstGeom prst="ellipse">
            <a:avLst/>
          </a:prstGeom>
          <a:noFill/>
          <a:ln w="15875">
            <a:solidFill>
              <a:srgbClr val="F26C13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cxnSp>
        <p:nvCxnSpPr>
          <p:cNvPr id="133136" name="AutoShape 16"/>
          <p:cNvCxnSpPr>
            <a:cxnSpLocks noChangeShapeType="1"/>
          </p:cNvCxnSpPr>
          <p:nvPr/>
        </p:nvCxnSpPr>
        <p:spPr bwMode="auto">
          <a:xfrm>
            <a:off x="3962400" y="2743200"/>
            <a:ext cx="304800" cy="152400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</p:cxnSp>
      <p:sp>
        <p:nvSpPr>
          <p:cNvPr id="274449" name="Oval 17"/>
          <p:cNvSpPr>
            <a:spLocks noChangeArrowheads="1"/>
          </p:cNvSpPr>
          <p:nvPr/>
        </p:nvSpPr>
        <p:spPr bwMode="auto">
          <a:xfrm>
            <a:off x="4953000" y="2590800"/>
            <a:ext cx="152400" cy="152400"/>
          </a:xfrm>
          <a:prstGeom prst="ellipse">
            <a:avLst/>
          </a:prstGeom>
          <a:solidFill>
            <a:srgbClr val="F26C13"/>
          </a:solidFill>
          <a:ln w="9525">
            <a:solidFill>
              <a:srgbClr val="F26C13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50" name="Line 18"/>
          <p:cNvSpPr>
            <a:spLocks noChangeShapeType="1"/>
          </p:cNvSpPr>
          <p:nvPr/>
        </p:nvSpPr>
        <p:spPr bwMode="auto">
          <a:xfrm flipV="1">
            <a:off x="4724400" y="2743200"/>
            <a:ext cx="228600" cy="152400"/>
          </a:xfrm>
          <a:prstGeom prst="line">
            <a:avLst/>
          </a:prstGeom>
          <a:noFill/>
          <a:ln w="9525">
            <a:solidFill>
              <a:srgbClr val="F26C13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3139" name="Text Box 19"/>
          <p:cNvSpPr txBox="1">
            <a:spLocks noChangeArrowheads="1"/>
          </p:cNvSpPr>
          <p:nvPr/>
        </p:nvSpPr>
        <p:spPr bwMode="auto">
          <a:xfrm>
            <a:off x="6629400" y="52578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g.s. 1s</a:t>
            </a:r>
            <a:r>
              <a:rPr lang="en-US" altLang="zh-TW" sz="1800" baseline="300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2</a:t>
            </a: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en-US" altLang="zh-TW" sz="1800" baseline="300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</a:t>
            </a: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S</a:t>
            </a:r>
          </a:p>
        </p:txBody>
      </p:sp>
      <p:sp>
        <p:nvSpPr>
          <p:cNvPr id="274452" name="Text Box 20"/>
          <p:cNvSpPr txBox="1">
            <a:spLocks noChangeArrowheads="1"/>
          </p:cNvSpPr>
          <p:nvPr/>
        </p:nvSpPr>
        <p:spPr bwMode="auto">
          <a:xfrm>
            <a:off x="914400" y="304800"/>
            <a:ext cx="7315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Weakening the forbidden line and strengthening the </a:t>
            </a:r>
            <a:r>
              <a:rPr lang="en-US" altLang="zh-TW" dirty="0" err="1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intercombination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 line</a:t>
            </a:r>
            <a:endParaRPr lang="en-US" altLang="zh-TW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33141" name="Text Box 21"/>
          <p:cNvSpPr txBox="1">
            <a:spLocks noChangeArrowheads="1"/>
          </p:cNvSpPr>
          <p:nvPr/>
        </p:nvSpPr>
        <p:spPr bwMode="auto">
          <a:xfrm>
            <a:off x="3048000" y="25146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UV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Line 2"/>
          <p:cNvSpPr>
            <a:spLocks noChangeShapeType="1"/>
          </p:cNvSpPr>
          <p:nvPr/>
        </p:nvSpPr>
        <p:spPr bwMode="auto">
          <a:xfrm>
            <a:off x="2781300" y="5486400"/>
            <a:ext cx="3581400" cy="0"/>
          </a:xfrm>
          <a:prstGeom prst="line">
            <a:avLst/>
          </a:prstGeom>
          <a:noFill/>
          <a:ln w="15875">
            <a:solidFill>
              <a:srgbClr val="FFFF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5" name="Line 3"/>
          <p:cNvSpPr>
            <a:spLocks noChangeShapeType="1"/>
          </p:cNvSpPr>
          <p:nvPr/>
        </p:nvSpPr>
        <p:spPr bwMode="auto">
          <a:xfrm>
            <a:off x="3962400" y="2971800"/>
            <a:ext cx="2057400" cy="0"/>
          </a:xfrm>
          <a:prstGeom prst="line">
            <a:avLst/>
          </a:prstGeom>
          <a:noFill/>
          <a:ln w="15875">
            <a:solidFill>
              <a:schemeClr val="hlink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6" name="Line 4"/>
          <p:cNvSpPr>
            <a:spLocks noChangeShapeType="1"/>
          </p:cNvSpPr>
          <p:nvPr/>
        </p:nvSpPr>
        <p:spPr bwMode="auto">
          <a:xfrm>
            <a:off x="4724400" y="2667000"/>
            <a:ext cx="2057400" cy="0"/>
          </a:xfrm>
          <a:prstGeom prst="line">
            <a:avLst/>
          </a:prstGeom>
          <a:noFill/>
          <a:ln w="15875">
            <a:solidFill>
              <a:srgbClr val="CCFFCC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7" name="Line 5"/>
          <p:cNvSpPr>
            <a:spLocks noChangeShapeType="1"/>
          </p:cNvSpPr>
          <p:nvPr/>
        </p:nvSpPr>
        <p:spPr bwMode="auto">
          <a:xfrm>
            <a:off x="5791200" y="2362200"/>
            <a:ext cx="2057400" cy="0"/>
          </a:xfrm>
          <a:prstGeom prst="line">
            <a:avLst/>
          </a:prstGeom>
          <a:noFill/>
          <a:ln w="15875">
            <a:solidFill>
              <a:srgbClr val="41FA0E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8" name="Line 6"/>
          <p:cNvSpPr>
            <a:spLocks noChangeShapeType="1"/>
          </p:cNvSpPr>
          <p:nvPr/>
        </p:nvSpPr>
        <p:spPr bwMode="auto">
          <a:xfrm flipH="1">
            <a:off x="5715000" y="2438400"/>
            <a:ext cx="1295400" cy="2971800"/>
          </a:xfrm>
          <a:prstGeom prst="line">
            <a:avLst/>
          </a:prstGeom>
          <a:noFill/>
          <a:ln w="9525">
            <a:solidFill>
              <a:srgbClr val="41FA0E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9" name="Line 7"/>
          <p:cNvSpPr>
            <a:spLocks noChangeShapeType="1"/>
          </p:cNvSpPr>
          <p:nvPr/>
        </p:nvSpPr>
        <p:spPr bwMode="auto">
          <a:xfrm flipH="1">
            <a:off x="4191000" y="3048000"/>
            <a:ext cx="1066800" cy="2438400"/>
          </a:xfrm>
          <a:prstGeom prst="line">
            <a:avLst/>
          </a:prstGeom>
          <a:noFill/>
          <a:ln w="317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40" name="Line 8"/>
          <p:cNvSpPr>
            <a:spLocks noChangeShapeType="1"/>
          </p:cNvSpPr>
          <p:nvPr/>
        </p:nvSpPr>
        <p:spPr bwMode="auto">
          <a:xfrm flipH="1">
            <a:off x="5105400" y="2819400"/>
            <a:ext cx="1219200" cy="2667000"/>
          </a:xfrm>
          <a:prstGeom prst="line">
            <a:avLst/>
          </a:prstGeom>
          <a:noFill/>
          <a:ln w="15875">
            <a:solidFill>
              <a:srgbClr val="CCFFCC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5177" name="Text Box 9"/>
          <p:cNvSpPr txBox="1">
            <a:spLocks noChangeArrowheads="1"/>
          </p:cNvSpPr>
          <p:nvPr/>
        </p:nvSpPr>
        <p:spPr bwMode="auto">
          <a:xfrm>
            <a:off x="6934200" y="2819400"/>
            <a:ext cx="1046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1s2s </a:t>
            </a:r>
            <a:r>
              <a:rPr lang="en-US" altLang="zh-TW" sz="1800" baseline="300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3</a:t>
            </a:r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S</a:t>
            </a:r>
          </a:p>
        </p:txBody>
      </p:sp>
      <p:sp>
        <p:nvSpPr>
          <p:cNvPr id="135178" name="Text Box 10"/>
          <p:cNvSpPr txBox="1">
            <a:spLocks noChangeArrowheads="1"/>
          </p:cNvSpPr>
          <p:nvPr/>
        </p:nvSpPr>
        <p:spPr bwMode="auto">
          <a:xfrm>
            <a:off x="7162800" y="24384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1s2p </a:t>
            </a:r>
            <a:r>
              <a:rPr lang="en-US" altLang="zh-TW" sz="1800" baseline="300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3</a:t>
            </a: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P</a:t>
            </a:r>
          </a:p>
        </p:txBody>
      </p:sp>
      <p:sp>
        <p:nvSpPr>
          <p:cNvPr id="135179" name="Text Box 11"/>
          <p:cNvSpPr txBox="1">
            <a:spLocks noChangeArrowheads="1"/>
          </p:cNvSpPr>
          <p:nvPr/>
        </p:nvSpPr>
        <p:spPr bwMode="auto">
          <a:xfrm>
            <a:off x="7848600" y="21336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1s2p </a:t>
            </a:r>
            <a:r>
              <a:rPr lang="en-US" altLang="zh-TW" sz="1800" baseline="300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</a:t>
            </a: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P</a:t>
            </a:r>
          </a:p>
        </p:txBody>
      </p:sp>
      <p:sp>
        <p:nvSpPr>
          <p:cNvPr id="135180" name="Text Box 12"/>
          <p:cNvSpPr txBox="1">
            <a:spLocks noChangeArrowheads="1"/>
          </p:cNvSpPr>
          <p:nvPr/>
        </p:nvSpPr>
        <p:spPr bwMode="auto">
          <a:xfrm>
            <a:off x="6858000" y="35814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resonance (w)</a:t>
            </a:r>
          </a:p>
        </p:txBody>
      </p:sp>
      <p:sp>
        <p:nvSpPr>
          <p:cNvPr id="135181" name="Text Box 13"/>
          <p:cNvSpPr txBox="1">
            <a:spLocks noChangeArrowheads="1"/>
          </p:cNvSpPr>
          <p:nvPr/>
        </p:nvSpPr>
        <p:spPr bwMode="auto">
          <a:xfrm>
            <a:off x="6324600" y="4191000"/>
            <a:ext cx="312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intercombination (x+y)</a:t>
            </a:r>
          </a:p>
        </p:txBody>
      </p:sp>
      <p:sp>
        <p:nvSpPr>
          <p:cNvPr id="135182" name="Text Box 14"/>
          <p:cNvSpPr txBox="1">
            <a:spLocks noChangeArrowheads="1"/>
          </p:cNvSpPr>
          <p:nvPr/>
        </p:nvSpPr>
        <p:spPr bwMode="auto">
          <a:xfrm>
            <a:off x="1676400" y="40386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forbidden (z)</a:t>
            </a:r>
          </a:p>
        </p:txBody>
      </p:sp>
      <p:sp>
        <p:nvSpPr>
          <p:cNvPr id="274447" name="Oval 15"/>
          <p:cNvSpPr>
            <a:spLocks noChangeArrowheads="1"/>
          </p:cNvSpPr>
          <p:nvPr/>
        </p:nvSpPr>
        <p:spPr bwMode="auto">
          <a:xfrm>
            <a:off x="4572000" y="2895600"/>
            <a:ext cx="152400" cy="152400"/>
          </a:xfrm>
          <a:prstGeom prst="ellipse">
            <a:avLst/>
          </a:prstGeom>
          <a:noFill/>
          <a:ln w="15875">
            <a:solidFill>
              <a:srgbClr val="F26C13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cxnSp>
        <p:nvCxnSpPr>
          <p:cNvPr id="135184" name="AutoShape 16"/>
          <p:cNvCxnSpPr>
            <a:cxnSpLocks noChangeShapeType="1"/>
          </p:cNvCxnSpPr>
          <p:nvPr/>
        </p:nvCxnSpPr>
        <p:spPr bwMode="auto">
          <a:xfrm>
            <a:off x="3962400" y="2743200"/>
            <a:ext cx="304800" cy="152400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</p:cxnSp>
      <p:sp>
        <p:nvSpPr>
          <p:cNvPr id="274449" name="Oval 17"/>
          <p:cNvSpPr>
            <a:spLocks noChangeArrowheads="1"/>
          </p:cNvSpPr>
          <p:nvPr/>
        </p:nvSpPr>
        <p:spPr bwMode="auto">
          <a:xfrm>
            <a:off x="4953000" y="2590800"/>
            <a:ext cx="152400" cy="152400"/>
          </a:xfrm>
          <a:prstGeom prst="ellipse">
            <a:avLst/>
          </a:prstGeom>
          <a:solidFill>
            <a:srgbClr val="F26C13"/>
          </a:solidFill>
          <a:ln w="9525">
            <a:solidFill>
              <a:srgbClr val="F26C13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50" name="Line 18"/>
          <p:cNvSpPr>
            <a:spLocks noChangeShapeType="1"/>
          </p:cNvSpPr>
          <p:nvPr/>
        </p:nvSpPr>
        <p:spPr bwMode="auto">
          <a:xfrm flipV="1">
            <a:off x="4724400" y="2743200"/>
            <a:ext cx="228600" cy="152400"/>
          </a:xfrm>
          <a:prstGeom prst="line">
            <a:avLst/>
          </a:prstGeom>
          <a:noFill/>
          <a:ln w="9525">
            <a:solidFill>
              <a:srgbClr val="F26C13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5187" name="Text Box 19"/>
          <p:cNvSpPr txBox="1">
            <a:spLocks noChangeArrowheads="1"/>
          </p:cNvSpPr>
          <p:nvPr/>
        </p:nvSpPr>
        <p:spPr bwMode="auto">
          <a:xfrm>
            <a:off x="6629400" y="52578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g.s. 1s</a:t>
            </a:r>
            <a:r>
              <a:rPr lang="en-US" altLang="zh-TW" sz="1800" baseline="300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2</a:t>
            </a: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en-US" altLang="zh-TW" sz="1800" baseline="300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</a:t>
            </a: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S</a:t>
            </a:r>
          </a:p>
        </p:txBody>
      </p:sp>
      <p:sp>
        <p:nvSpPr>
          <p:cNvPr id="274452" name="Text Box 20"/>
          <p:cNvSpPr txBox="1">
            <a:spLocks noChangeArrowheads="1"/>
          </p:cNvSpPr>
          <p:nvPr/>
        </p:nvSpPr>
        <p:spPr bwMode="auto">
          <a:xfrm>
            <a:off x="914400" y="304800"/>
            <a:ext cx="7315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The </a:t>
            </a:r>
            <a:r>
              <a:rPr lang="en-US" altLang="zh-TW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f/i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 ratio is thus a diagnostic of the local UV mean intensity…</a:t>
            </a:r>
          </a:p>
        </p:txBody>
      </p:sp>
      <p:sp>
        <p:nvSpPr>
          <p:cNvPr id="135189" name="Text Box 21"/>
          <p:cNvSpPr txBox="1">
            <a:spLocks noChangeArrowheads="1"/>
          </p:cNvSpPr>
          <p:nvPr/>
        </p:nvSpPr>
        <p:spPr bwMode="auto">
          <a:xfrm>
            <a:off x="3048000" y="25146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UV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609600"/>
            <a:ext cx="6119813" cy="573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987" name="Text Box 3"/>
          <p:cNvSpPr txBox="1">
            <a:spLocks noChangeArrowheads="1"/>
          </p:cNvSpPr>
          <p:nvPr/>
        </p:nvSpPr>
        <p:spPr bwMode="auto">
          <a:xfrm>
            <a:off x="1447800" y="64008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TRACE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Line 2"/>
          <p:cNvSpPr>
            <a:spLocks noChangeShapeType="1"/>
          </p:cNvSpPr>
          <p:nvPr/>
        </p:nvSpPr>
        <p:spPr bwMode="auto">
          <a:xfrm>
            <a:off x="2781300" y="5486400"/>
            <a:ext cx="3581400" cy="0"/>
          </a:xfrm>
          <a:prstGeom prst="line">
            <a:avLst/>
          </a:prstGeom>
          <a:noFill/>
          <a:ln w="15875">
            <a:solidFill>
              <a:srgbClr val="FFFF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5" name="Line 3"/>
          <p:cNvSpPr>
            <a:spLocks noChangeShapeType="1"/>
          </p:cNvSpPr>
          <p:nvPr/>
        </p:nvSpPr>
        <p:spPr bwMode="auto">
          <a:xfrm>
            <a:off x="3962400" y="2971800"/>
            <a:ext cx="2057400" cy="0"/>
          </a:xfrm>
          <a:prstGeom prst="line">
            <a:avLst/>
          </a:prstGeom>
          <a:noFill/>
          <a:ln w="15875">
            <a:solidFill>
              <a:schemeClr val="hlink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6" name="Line 4"/>
          <p:cNvSpPr>
            <a:spLocks noChangeShapeType="1"/>
          </p:cNvSpPr>
          <p:nvPr/>
        </p:nvSpPr>
        <p:spPr bwMode="auto">
          <a:xfrm>
            <a:off x="4724400" y="2667000"/>
            <a:ext cx="2057400" cy="0"/>
          </a:xfrm>
          <a:prstGeom prst="line">
            <a:avLst/>
          </a:prstGeom>
          <a:noFill/>
          <a:ln w="15875">
            <a:solidFill>
              <a:srgbClr val="CCFFCC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7" name="Line 5"/>
          <p:cNvSpPr>
            <a:spLocks noChangeShapeType="1"/>
          </p:cNvSpPr>
          <p:nvPr/>
        </p:nvSpPr>
        <p:spPr bwMode="auto">
          <a:xfrm>
            <a:off x="5791200" y="2362200"/>
            <a:ext cx="2057400" cy="0"/>
          </a:xfrm>
          <a:prstGeom prst="line">
            <a:avLst/>
          </a:prstGeom>
          <a:noFill/>
          <a:ln w="15875">
            <a:solidFill>
              <a:srgbClr val="41FA0E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8" name="Line 6"/>
          <p:cNvSpPr>
            <a:spLocks noChangeShapeType="1"/>
          </p:cNvSpPr>
          <p:nvPr/>
        </p:nvSpPr>
        <p:spPr bwMode="auto">
          <a:xfrm flipH="1">
            <a:off x="5715000" y="2438400"/>
            <a:ext cx="1295400" cy="2971800"/>
          </a:xfrm>
          <a:prstGeom prst="line">
            <a:avLst/>
          </a:prstGeom>
          <a:noFill/>
          <a:ln w="9525">
            <a:solidFill>
              <a:srgbClr val="41FA0E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9" name="Line 7"/>
          <p:cNvSpPr>
            <a:spLocks noChangeShapeType="1"/>
          </p:cNvSpPr>
          <p:nvPr/>
        </p:nvSpPr>
        <p:spPr bwMode="auto">
          <a:xfrm flipH="1">
            <a:off x="4191000" y="3048000"/>
            <a:ext cx="1066800" cy="2438400"/>
          </a:xfrm>
          <a:prstGeom prst="line">
            <a:avLst/>
          </a:prstGeom>
          <a:noFill/>
          <a:ln w="317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40" name="Line 8"/>
          <p:cNvSpPr>
            <a:spLocks noChangeShapeType="1"/>
          </p:cNvSpPr>
          <p:nvPr/>
        </p:nvSpPr>
        <p:spPr bwMode="auto">
          <a:xfrm flipH="1">
            <a:off x="5105400" y="2819400"/>
            <a:ext cx="1219200" cy="2667000"/>
          </a:xfrm>
          <a:prstGeom prst="line">
            <a:avLst/>
          </a:prstGeom>
          <a:noFill/>
          <a:ln w="15875">
            <a:solidFill>
              <a:srgbClr val="CCFFCC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7225" name="Text Box 9"/>
          <p:cNvSpPr txBox="1">
            <a:spLocks noChangeArrowheads="1"/>
          </p:cNvSpPr>
          <p:nvPr/>
        </p:nvSpPr>
        <p:spPr bwMode="auto">
          <a:xfrm>
            <a:off x="6934200" y="2819400"/>
            <a:ext cx="1046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1s2s </a:t>
            </a:r>
            <a:r>
              <a:rPr lang="en-US" altLang="zh-TW" sz="1800" baseline="300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3</a:t>
            </a:r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S</a:t>
            </a:r>
          </a:p>
        </p:txBody>
      </p:sp>
      <p:sp>
        <p:nvSpPr>
          <p:cNvPr id="137226" name="Text Box 10"/>
          <p:cNvSpPr txBox="1">
            <a:spLocks noChangeArrowheads="1"/>
          </p:cNvSpPr>
          <p:nvPr/>
        </p:nvSpPr>
        <p:spPr bwMode="auto">
          <a:xfrm>
            <a:off x="7162800" y="24384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1s2p </a:t>
            </a:r>
            <a:r>
              <a:rPr lang="en-US" altLang="zh-TW" sz="1800" baseline="300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3</a:t>
            </a: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P</a:t>
            </a:r>
          </a:p>
        </p:txBody>
      </p:sp>
      <p:sp>
        <p:nvSpPr>
          <p:cNvPr id="137227" name="Text Box 11"/>
          <p:cNvSpPr txBox="1">
            <a:spLocks noChangeArrowheads="1"/>
          </p:cNvSpPr>
          <p:nvPr/>
        </p:nvSpPr>
        <p:spPr bwMode="auto">
          <a:xfrm>
            <a:off x="7848600" y="21336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1s2p </a:t>
            </a:r>
            <a:r>
              <a:rPr lang="en-US" altLang="zh-TW" sz="1800" baseline="300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</a:t>
            </a: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P</a:t>
            </a:r>
          </a:p>
        </p:txBody>
      </p:sp>
      <p:sp>
        <p:nvSpPr>
          <p:cNvPr id="137228" name="Text Box 12"/>
          <p:cNvSpPr txBox="1">
            <a:spLocks noChangeArrowheads="1"/>
          </p:cNvSpPr>
          <p:nvPr/>
        </p:nvSpPr>
        <p:spPr bwMode="auto">
          <a:xfrm>
            <a:off x="6858000" y="35814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resonance (w)</a:t>
            </a:r>
          </a:p>
        </p:txBody>
      </p:sp>
      <p:sp>
        <p:nvSpPr>
          <p:cNvPr id="137229" name="Text Box 13"/>
          <p:cNvSpPr txBox="1">
            <a:spLocks noChangeArrowheads="1"/>
          </p:cNvSpPr>
          <p:nvPr/>
        </p:nvSpPr>
        <p:spPr bwMode="auto">
          <a:xfrm>
            <a:off x="6324600" y="4191000"/>
            <a:ext cx="312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intercombination (x+y)</a:t>
            </a:r>
          </a:p>
        </p:txBody>
      </p:sp>
      <p:sp>
        <p:nvSpPr>
          <p:cNvPr id="137230" name="Text Box 14"/>
          <p:cNvSpPr txBox="1">
            <a:spLocks noChangeArrowheads="1"/>
          </p:cNvSpPr>
          <p:nvPr/>
        </p:nvSpPr>
        <p:spPr bwMode="auto">
          <a:xfrm>
            <a:off x="1676400" y="40386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forbidden (z)</a:t>
            </a:r>
          </a:p>
        </p:txBody>
      </p:sp>
      <p:sp>
        <p:nvSpPr>
          <p:cNvPr id="274447" name="Oval 15"/>
          <p:cNvSpPr>
            <a:spLocks noChangeArrowheads="1"/>
          </p:cNvSpPr>
          <p:nvPr/>
        </p:nvSpPr>
        <p:spPr bwMode="auto">
          <a:xfrm>
            <a:off x="4572000" y="2895600"/>
            <a:ext cx="152400" cy="152400"/>
          </a:xfrm>
          <a:prstGeom prst="ellipse">
            <a:avLst/>
          </a:prstGeom>
          <a:noFill/>
          <a:ln w="15875">
            <a:solidFill>
              <a:srgbClr val="F26C13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cxnSp>
        <p:nvCxnSpPr>
          <p:cNvPr id="137232" name="AutoShape 16"/>
          <p:cNvCxnSpPr>
            <a:cxnSpLocks noChangeShapeType="1"/>
          </p:cNvCxnSpPr>
          <p:nvPr/>
        </p:nvCxnSpPr>
        <p:spPr bwMode="auto">
          <a:xfrm>
            <a:off x="3962400" y="2743200"/>
            <a:ext cx="304800" cy="152400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</p:cxnSp>
      <p:sp>
        <p:nvSpPr>
          <p:cNvPr id="274449" name="Oval 17"/>
          <p:cNvSpPr>
            <a:spLocks noChangeArrowheads="1"/>
          </p:cNvSpPr>
          <p:nvPr/>
        </p:nvSpPr>
        <p:spPr bwMode="auto">
          <a:xfrm>
            <a:off x="4953000" y="2590800"/>
            <a:ext cx="152400" cy="152400"/>
          </a:xfrm>
          <a:prstGeom prst="ellipse">
            <a:avLst/>
          </a:prstGeom>
          <a:solidFill>
            <a:srgbClr val="F26C13"/>
          </a:solidFill>
          <a:ln w="9525">
            <a:solidFill>
              <a:srgbClr val="F26C13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50" name="Line 18"/>
          <p:cNvSpPr>
            <a:spLocks noChangeShapeType="1"/>
          </p:cNvSpPr>
          <p:nvPr/>
        </p:nvSpPr>
        <p:spPr bwMode="auto">
          <a:xfrm flipV="1">
            <a:off x="4724400" y="2743200"/>
            <a:ext cx="228600" cy="152400"/>
          </a:xfrm>
          <a:prstGeom prst="line">
            <a:avLst/>
          </a:prstGeom>
          <a:noFill/>
          <a:ln w="9525">
            <a:solidFill>
              <a:srgbClr val="F26C13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7235" name="Text Box 19"/>
          <p:cNvSpPr txBox="1">
            <a:spLocks noChangeArrowheads="1"/>
          </p:cNvSpPr>
          <p:nvPr/>
        </p:nvSpPr>
        <p:spPr bwMode="auto">
          <a:xfrm>
            <a:off x="6629400" y="52578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g.s. 1s</a:t>
            </a:r>
            <a:r>
              <a:rPr lang="en-US" altLang="zh-TW" sz="1800" baseline="300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2</a:t>
            </a: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en-US" altLang="zh-TW" sz="1800" baseline="300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</a:t>
            </a: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S</a:t>
            </a:r>
          </a:p>
        </p:txBody>
      </p:sp>
      <p:sp>
        <p:nvSpPr>
          <p:cNvPr id="274452" name="Text Box 20"/>
          <p:cNvSpPr txBox="1">
            <a:spLocks noChangeArrowheads="1"/>
          </p:cNvSpPr>
          <p:nvPr/>
        </p:nvSpPr>
        <p:spPr bwMode="auto">
          <a:xfrm>
            <a:off x="914400" y="304800"/>
            <a:ext cx="7315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…and thus the distance of the x-ray emitting plasma from the photosphere</a:t>
            </a:r>
          </a:p>
        </p:txBody>
      </p:sp>
      <p:sp>
        <p:nvSpPr>
          <p:cNvPr id="137237" name="Text Box 21"/>
          <p:cNvSpPr txBox="1">
            <a:spLocks noChangeArrowheads="1"/>
          </p:cNvSpPr>
          <p:nvPr/>
        </p:nvSpPr>
        <p:spPr bwMode="auto">
          <a:xfrm>
            <a:off x="3048000" y="25146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UV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914400"/>
            <a:ext cx="9143999" cy="2514600"/>
            <a:chOff x="192" y="384"/>
            <a:chExt cx="5400" cy="1216"/>
          </a:xfrm>
        </p:grpSpPr>
        <p:pic>
          <p:nvPicPr>
            <p:cNvPr id="3" name="Picture 6" descr="toric_megcoadd4obs_yaxis07_shor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" y="384"/>
              <a:ext cx="5400" cy="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 Box 7"/>
            <p:cNvSpPr txBox="1">
              <a:spLocks noChangeArrowheads="1"/>
            </p:cNvSpPr>
            <p:nvPr/>
          </p:nvSpPr>
          <p:spPr bwMode="auto">
            <a:xfrm>
              <a:off x="4128" y="528"/>
              <a:ext cx="12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>
                  <a:solidFill>
                    <a:srgbClr val="F26815"/>
                  </a:solidFill>
                  <a:effectLst/>
                  <a:latin typeface="Symbol" charset="2"/>
                  <a:ea typeface="新細明體" charset="-120"/>
                  <a:cs typeface="新細明體" charset="-120"/>
                  <a:sym typeface="Symbol" charset="2"/>
                </a:rPr>
                <a:t></a:t>
              </a:r>
              <a:r>
                <a:rPr lang="en-US" altLang="zh-TW" baseline="30000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1</a:t>
              </a:r>
              <a:r>
                <a:rPr lang="en-US" altLang="zh-TW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 Ori C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971800" y="40386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3C556"/>
                </a:solidFill>
              </a:rPr>
              <a:t>Mg XI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rot="5400000" flipH="1" flipV="1">
            <a:off x="3848100" y="3467100"/>
            <a:ext cx="838200" cy="1588"/>
          </a:xfrm>
          <a:prstGeom prst="straightConnector1">
            <a:avLst/>
          </a:prstGeom>
          <a:noFill/>
          <a:ln w="12700" cap="flat" cmpd="sng" algn="ctr">
            <a:solidFill>
              <a:srgbClr val="F3C556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f5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581400"/>
            <a:ext cx="3200400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15" name="Picture 3" descr="mgxi_v650_umax9_bluesquare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04800" y="152400"/>
            <a:ext cx="4038600" cy="2870200"/>
          </a:xfrm>
          <a:noFill/>
          <a:ln>
            <a:miter lim="800000"/>
            <a:headEnd/>
            <a:tailEnd/>
          </a:ln>
        </p:spPr>
      </p:pic>
      <p:pic>
        <p:nvPicPr>
          <p:cNvPr id="141316" name="Picture 4" descr="mgxi_v650_umax66_bluesquar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876800" y="152400"/>
            <a:ext cx="4038600" cy="2871788"/>
          </a:xfrm>
          <a:noFill/>
          <a:ln>
            <a:miter lim="800000"/>
            <a:headEnd/>
            <a:tailEnd/>
          </a:ln>
        </p:spPr>
      </p:pic>
      <p:sp>
        <p:nvSpPr>
          <p:cNvPr id="284677" name="Line 5"/>
          <p:cNvSpPr>
            <a:spLocks noChangeShapeType="1"/>
          </p:cNvSpPr>
          <p:nvPr/>
        </p:nvSpPr>
        <p:spPr bwMode="auto">
          <a:xfrm flipH="1">
            <a:off x="1600200" y="2895600"/>
            <a:ext cx="152400" cy="2057400"/>
          </a:xfrm>
          <a:prstGeom prst="line">
            <a:avLst/>
          </a:prstGeom>
          <a:noFill/>
          <a:ln w="15875">
            <a:solidFill>
              <a:srgbClr val="F2681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41318" name="Text Box 6"/>
          <p:cNvSpPr txBox="1">
            <a:spLocks noChangeArrowheads="1"/>
          </p:cNvSpPr>
          <p:nvPr/>
        </p:nvSpPr>
        <p:spPr bwMode="auto">
          <a:xfrm>
            <a:off x="2438400" y="457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TW">
                <a:solidFill>
                  <a:srgbClr val="F26815"/>
                </a:solidFill>
                <a:effectLst/>
              </a:rPr>
              <a:t>R</a:t>
            </a:r>
            <a:r>
              <a:rPr lang="en-US" altLang="zh-TW" baseline="-25000">
                <a:solidFill>
                  <a:srgbClr val="F26815"/>
                </a:solidFill>
                <a:effectLst/>
              </a:rPr>
              <a:t>fir</a:t>
            </a:r>
            <a:r>
              <a:rPr lang="en-US" altLang="zh-TW">
                <a:solidFill>
                  <a:srgbClr val="F26815"/>
                </a:solidFill>
                <a:effectLst/>
              </a:rPr>
              <a:t>=1.2 R</a:t>
            </a:r>
            <a:r>
              <a:rPr lang="en-US" altLang="zh-TW" baseline="-25000">
                <a:solidFill>
                  <a:srgbClr val="F26815"/>
                </a:solidFill>
                <a:effectLst/>
              </a:rPr>
              <a:t>*</a:t>
            </a:r>
            <a:endParaRPr lang="en-US" baseline="-25000">
              <a:solidFill>
                <a:srgbClr val="F26815"/>
              </a:solidFill>
              <a:effectLst/>
            </a:endParaRPr>
          </a:p>
        </p:txBody>
      </p:sp>
      <p:pic>
        <p:nvPicPr>
          <p:cNvPr id="141319" name="Picture 7" descr="mgxi_v650_umax3_bluesquar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876800" y="3657600"/>
            <a:ext cx="4038600" cy="2870200"/>
          </a:xfrm>
          <a:noFill/>
          <a:ln>
            <a:miter lim="800000"/>
            <a:headEnd/>
            <a:tailEnd/>
          </a:ln>
        </p:spPr>
      </p:pic>
      <p:sp>
        <p:nvSpPr>
          <p:cNvPr id="141320" name="Text Box 8"/>
          <p:cNvSpPr txBox="1">
            <a:spLocks noChangeArrowheads="1"/>
          </p:cNvSpPr>
          <p:nvPr/>
        </p:nvSpPr>
        <p:spPr bwMode="auto">
          <a:xfrm>
            <a:off x="7010400" y="3886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TW">
                <a:solidFill>
                  <a:srgbClr val="F26815"/>
                </a:solidFill>
                <a:effectLst/>
                <a:ea typeface="新細明體" charset="-120"/>
                <a:cs typeface="新細明體" charset="-120"/>
              </a:rPr>
              <a:t>R</a:t>
            </a:r>
            <a:r>
              <a:rPr lang="en-US" altLang="zh-TW" baseline="-25000">
                <a:solidFill>
                  <a:srgbClr val="F26815"/>
                </a:solidFill>
                <a:effectLst/>
                <a:ea typeface="新細明體" charset="-120"/>
                <a:cs typeface="新細明體" charset="-120"/>
              </a:rPr>
              <a:t>fir</a:t>
            </a:r>
            <a:r>
              <a:rPr lang="en-US" altLang="zh-TW">
                <a:solidFill>
                  <a:srgbClr val="F26815"/>
                </a:solidFill>
                <a:effectLst/>
                <a:ea typeface="新細明體" charset="-120"/>
                <a:cs typeface="新細明體" charset="-120"/>
              </a:rPr>
              <a:t>=4.0 R</a:t>
            </a:r>
            <a:r>
              <a:rPr lang="en-US" altLang="zh-TW" baseline="-25000">
                <a:solidFill>
                  <a:srgbClr val="F26815"/>
                </a:solidFill>
                <a:effectLst/>
                <a:ea typeface="新細明體" charset="-120"/>
                <a:cs typeface="新細明體" charset="-120"/>
              </a:rPr>
              <a:t>*</a:t>
            </a:r>
          </a:p>
        </p:txBody>
      </p:sp>
      <p:sp>
        <p:nvSpPr>
          <p:cNvPr id="141321" name="Text Box 9"/>
          <p:cNvSpPr txBox="1">
            <a:spLocks noChangeArrowheads="1"/>
          </p:cNvSpPr>
          <p:nvPr/>
        </p:nvSpPr>
        <p:spPr bwMode="auto">
          <a:xfrm>
            <a:off x="7010400" y="381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TW">
                <a:solidFill>
                  <a:srgbClr val="F26815"/>
                </a:solidFill>
                <a:effectLst/>
                <a:ea typeface="新細明體" charset="-120"/>
                <a:cs typeface="新細明體" charset="-120"/>
              </a:rPr>
              <a:t>R</a:t>
            </a:r>
            <a:r>
              <a:rPr lang="en-US" altLang="zh-TW" baseline="-25000">
                <a:solidFill>
                  <a:srgbClr val="F26815"/>
                </a:solidFill>
                <a:effectLst/>
                <a:ea typeface="新細明體" charset="-120"/>
                <a:cs typeface="新細明體" charset="-120"/>
              </a:rPr>
              <a:t>fir</a:t>
            </a:r>
            <a:r>
              <a:rPr lang="en-US" altLang="zh-TW">
                <a:solidFill>
                  <a:srgbClr val="F26815"/>
                </a:solidFill>
                <a:effectLst/>
                <a:ea typeface="新細明體" charset="-120"/>
                <a:cs typeface="新細明體" charset="-120"/>
              </a:rPr>
              <a:t>=2.1 R</a:t>
            </a:r>
            <a:r>
              <a:rPr lang="en-US" altLang="zh-TW" baseline="-25000">
                <a:solidFill>
                  <a:srgbClr val="F26815"/>
                </a:solidFill>
                <a:effectLst/>
                <a:ea typeface="新細明體" charset="-120"/>
                <a:cs typeface="新細明體" charset="-120"/>
              </a:rPr>
              <a:t>*</a:t>
            </a:r>
          </a:p>
        </p:txBody>
      </p:sp>
      <p:sp>
        <p:nvSpPr>
          <p:cNvPr id="284682" name="Line 10"/>
          <p:cNvSpPr>
            <a:spLocks noChangeShapeType="1"/>
          </p:cNvSpPr>
          <p:nvPr/>
        </p:nvSpPr>
        <p:spPr bwMode="auto">
          <a:xfrm flipH="1">
            <a:off x="3200400" y="4191000"/>
            <a:ext cx="1600200" cy="762000"/>
          </a:xfrm>
          <a:prstGeom prst="line">
            <a:avLst/>
          </a:prstGeom>
          <a:noFill/>
          <a:ln w="15875">
            <a:solidFill>
              <a:srgbClr val="F2681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284683" name="Line 11"/>
          <p:cNvSpPr>
            <a:spLocks noChangeShapeType="1"/>
          </p:cNvSpPr>
          <p:nvPr/>
        </p:nvSpPr>
        <p:spPr bwMode="auto">
          <a:xfrm flipH="1">
            <a:off x="2133600" y="2971800"/>
            <a:ext cx="2590800" cy="1981200"/>
          </a:xfrm>
          <a:prstGeom prst="line">
            <a:avLst/>
          </a:prstGeom>
          <a:noFill/>
          <a:ln w="15875">
            <a:solidFill>
              <a:srgbClr val="F2681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Text Box 2"/>
          <p:cNvSpPr txBox="1">
            <a:spLocks noChangeArrowheads="1"/>
          </p:cNvSpPr>
          <p:nvPr/>
        </p:nvSpPr>
        <p:spPr bwMode="auto">
          <a:xfrm>
            <a:off x="685800" y="609600"/>
            <a:ext cx="7772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He-like f/</a:t>
            </a:r>
            <a:r>
              <a:rPr lang="en-US" altLang="zh-TW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i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ratios and the x-ray light curve both indicate that the hot plasma is somewhat closer to the 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photosphere of 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ea typeface="新細明體" charset="-120"/>
                <a:cs typeface="新細明體" charset="-120"/>
              </a:rPr>
              <a:t>q</a:t>
            </a:r>
            <a:r>
              <a:rPr lang="en-US" altLang="zh-TW" baseline="300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1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</a:t>
            </a:r>
            <a:r>
              <a:rPr lang="en-US" altLang="zh-TW" dirty="0" err="1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Ori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C 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than the MHD models predict.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3340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</a:rPr>
              <a:t>So, in </a:t>
            </a:r>
            <a:r>
              <a:rPr lang="en-US" dirty="0" smtClean="0">
                <a:solidFill>
                  <a:srgbClr val="D2E1FF"/>
                </a:solidFill>
                <a:latin typeface="Symbol" charset="2"/>
                <a:cs typeface="Symbol" charset="2"/>
              </a:rPr>
              <a:t>q</a:t>
            </a:r>
            <a:r>
              <a:rPr lang="en-US" baseline="30000" dirty="0" smtClean="0">
                <a:solidFill>
                  <a:srgbClr val="D2E1FF"/>
                </a:solidFill>
              </a:rPr>
              <a:t>1</a:t>
            </a:r>
            <a:r>
              <a:rPr lang="en-US" dirty="0" smtClean="0">
                <a:solidFill>
                  <a:srgbClr val="D2E1FF"/>
                </a:solidFill>
              </a:rPr>
              <a:t> </a:t>
            </a:r>
            <a:r>
              <a:rPr lang="en-US" dirty="0" err="1" smtClean="0">
                <a:solidFill>
                  <a:srgbClr val="D2E1FF"/>
                </a:solidFill>
              </a:rPr>
              <a:t>Ori</a:t>
            </a:r>
            <a:r>
              <a:rPr lang="en-US" dirty="0" smtClean="0">
                <a:solidFill>
                  <a:srgbClr val="D2E1FF"/>
                </a:solidFill>
              </a:rPr>
              <a:t> C, the X-rays tell us about the </a:t>
            </a:r>
            <a:r>
              <a:rPr lang="en-US" dirty="0" err="1" smtClean="0">
                <a:solidFill>
                  <a:srgbClr val="D2E1FF"/>
                </a:solidFill>
              </a:rPr>
              <a:t>magnetospheric</a:t>
            </a:r>
            <a:r>
              <a:rPr lang="en-US" dirty="0" smtClean="0">
                <a:solidFill>
                  <a:srgbClr val="D2E1FF"/>
                </a:solidFill>
              </a:rPr>
              <a:t> conditions in several ways: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5000" y="2133600"/>
            <a:ext cx="670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rgbClr val="D2E1FF"/>
                </a:solidFill>
              </a:rPr>
              <a:t>High X-ray luminosity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D2E1FF"/>
                </a:solidFill>
              </a:rPr>
              <a:t>X-ray hardness (high plasma temperatures)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D2E1FF"/>
                </a:solidFill>
              </a:rPr>
              <a:t>Periodic variability (rotation and occultation)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D2E1FF"/>
                </a:solidFill>
              </a:rPr>
              <a:t>Narrow emission lines (confinement)</a:t>
            </a:r>
          </a:p>
          <a:p>
            <a:pPr>
              <a:buFont typeface="Arial"/>
              <a:buChar char="•"/>
            </a:pPr>
            <a:r>
              <a:rPr lang="en-US" dirty="0" err="1" smtClean="0">
                <a:solidFill>
                  <a:srgbClr val="D2E1FF"/>
                </a:solidFill>
              </a:rPr>
              <a:t>f/i</a:t>
            </a:r>
            <a:r>
              <a:rPr lang="en-US" dirty="0" smtClean="0">
                <a:solidFill>
                  <a:srgbClr val="D2E1FF"/>
                </a:solidFill>
              </a:rPr>
              <a:t> ratios quantify location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685800"/>
            <a:ext cx="655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D2E1FF"/>
                </a:solidFill>
              </a:rPr>
              <a:t>What about </a:t>
            </a:r>
            <a:r>
              <a:rPr lang="en-US" sz="3200" dirty="0" smtClean="0">
                <a:solidFill>
                  <a:srgbClr val="F3C556"/>
                </a:solidFill>
              </a:rPr>
              <a:t>other </a:t>
            </a:r>
            <a:r>
              <a:rPr lang="en-US" sz="3200" dirty="0" smtClean="0">
                <a:solidFill>
                  <a:srgbClr val="D2E1FF"/>
                </a:solidFill>
              </a:rPr>
              <a:t>magnetic massive stars?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  <a:latin typeface="Symbol" charset="2"/>
                <a:cs typeface="Symbol" charset="2"/>
              </a:rPr>
              <a:t>q</a:t>
            </a:r>
            <a:r>
              <a:rPr lang="en-US" baseline="30000" dirty="0" smtClean="0">
                <a:solidFill>
                  <a:srgbClr val="D2E1FF"/>
                </a:solidFill>
              </a:rPr>
              <a:t>1</a:t>
            </a:r>
            <a:r>
              <a:rPr lang="en-US" dirty="0" smtClean="0">
                <a:solidFill>
                  <a:srgbClr val="D2E1FF"/>
                </a:solidFill>
              </a:rPr>
              <a:t> </a:t>
            </a:r>
            <a:r>
              <a:rPr lang="en-US" dirty="0" err="1" smtClean="0">
                <a:solidFill>
                  <a:srgbClr val="D2E1FF"/>
                </a:solidFill>
              </a:rPr>
              <a:t>Ori</a:t>
            </a:r>
            <a:r>
              <a:rPr lang="en-US" dirty="0" smtClean="0">
                <a:solidFill>
                  <a:srgbClr val="D2E1FF"/>
                </a:solidFill>
              </a:rPr>
              <a:t> C has a hard X-ray spectrum with narrow 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286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  <a:latin typeface="Symbol" charset="2"/>
                <a:cs typeface="Symbol" charset="2"/>
              </a:rPr>
              <a:t>q</a:t>
            </a:r>
            <a:r>
              <a:rPr lang="en-US" baseline="30000" dirty="0" smtClean="0">
                <a:solidFill>
                  <a:srgbClr val="D2E1FF"/>
                </a:solidFill>
              </a:rPr>
              <a:t>1</a:t>
            </a:r>
            <a:r>
              <a:rPr lang="en-US" dirty="0" smtClean="0">
                <a:solidFill>
                  <a:srgbClr val="D2E1FF"/>
                </a:solidFill>
              </a:rPr>
              <a:t> </a:t>
            </a:r>
            <a:r>
              <a:rPr lang="en-US" dirty="0" err="1" smtClean="0">
                <a:solidFill>
                  <a:srgbClr val="D2E1FF"/>
                </a:solidFill>
              </a:rPr>
              <a:t>Ori</a:t>
            </a:r>
            <a:r>
              <a:rPr lang="en-US" dirty="0" smtClean="0">
                <a:solidFill>
                  <a:srgbClr val="D2E1FF"/>
                </a:solidFill>
              </a:rPr>
              <a:t> C has a hard X-ray spectrum with narrow lines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9906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D2E1FF"/>
                </a:solidFill>
              </a:rPr>
              <a:t>…HD191612 and </a:t>
            </a:r>
            <a:r>
              <a:rPr lang="en-US" dirty="0" err="1" smtClean="0">
                <a:solidFill>
                  <a:srgbClr val="D2E1FF"/>
                </a:solidFill>
                <a:latin typeface="Symbol" charset="2"/>
                <a:cs typeface="Symbol" charset="2"/>
              </a:rPr>
              <a:t>z</a:t>
            </a:r>
            <a:r>
              <a:rPr lang="en-US" dirty="0" smtClean="0">
                <a:solidFill>
                  <a:srgbClr val="D2E1FF"/>
                </a:solidFill>
              </a:rPr>
              <a:t> </a:t>
            </a:r>
            <a:r>
              <a:rPr lang="en-US" dirty="0" err="1" smtClean="0">
                <a:solidFill>
                  <a:srgbClr val="D2E1FF"/>
                </a:solidFill>
              </a:rPr>
              <a:t>Ori</a:t>
            </a:r>
            <a:r>
              <a:rPr lang="en-US" dirty="0" smtClean="0">
                <a:solidFill>
                  <a:srgbClr val="D2E1FF"/>
                </a:solidFill>
              </a:rPr>
              <a:t> have soft X-ray spectra with broad lines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29400" y="28956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</a:rPr>
              <a:t>Fe XVII in </a:t>
            </a:r>
            <a:r>
              <a:rPr lang="en-US" dirty="0" err="1" smtClean="0">
                <a:solidFill>
                  <a:srgbClr val="F26815"/>
                </a:solidFill>
                <a:latin typeface="Symbol" charset="2"/>
                <a:cs typeface="Symbol" charset="2"/>
              </a:rPr>
              <a:t>z</a:t>
            </a:r>
            <a:r>
              <a:rPr lang="en-US" dirty="0" smtClean="0">
                <a:solidFill>
                  <a:srgbClr val="F26815"/>
                </a:solidFill>
              </a:rPr>
              <a:t> </a:t>
            </a:r>
            <a:r>
              <a:rPr lang="en-US" dirty="0" err="1" smtClean="0">
                <a:solidFill>
                  <a:srgbClr val="F26815"/>
                </a:solidFill>
              </a:rPr>
              <a:t>Ori</a:t>
            </a:r>
            <a:endParaRPr lang="en-US" dirty="0" smtClean="0">
              <a:solidFill>
                <a:srgbClr val="F26815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81000" y="2129135"/>
            <a:ext cx="6096000" cy="4407131"/>
            <a:chOff x="381000" y="2129135"/>
            <a:chExt cx="6096000" cy="4407131"/>
          </a:xfrm>
        </p:grpSpPr>
        <p:pic>
          <p:nvPicPr>
            <p:cNvPr id="4" name="Picture 3" descr="zori_1678_smooth_meg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" y="2133600"/>
              <a:ext cx="6096000" cy="440266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752600" y="2129135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26815"/>
                  </a:solidFill>
                  <a:effectLst/>
                </a:rPr>
                <a:t>-</a:t>
              </a:r>
              <a:r>
                <a:rPr lang="en-US" dirty="0" err="1" smtClean="0">
                  <a:solidFill>
                    <a:srgbClr val="F26815"/>
                  </a:solidFill>
                  <a:effectLst/>
                </a:rPr>
                <a:t>v</a:t>
              </a:r>
              <a:r>
                <a:rPr lang="en-US" baseline="-25000" dirty="0" err="1" smtClean="0">
                  <a:solidFill>
                    <a:srgbClr val="F26815"/>
                  </a:solidFill>
                  <a:effectLst/>
                </a:rPr>
                <a:t>inf</a:t>
              </a:r>
              <a:endParaRPr lang="en-US" baseline="-25000" dirty="0" smtClean="0">
                <a:solidFill>
                  <a:srgbClr val="F26815"/>
                </a:solidFill>
                <a:effectLst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48200" y="2129135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26815"/>
                  </a:solidFill>
                  <a:effectLst/>
                </a:rPr>
                <a:t>+</a:t>
              </a:r>
              <a:r>
                <a:rPr lang="en-US" dirty="0" err="1" smtClean="0">
                  <a:solidFill>
                    <a:srgbClr val="F26815"/>
                  </a:solidFill>
                  <a:effectLst/>
                </a:rPr>
                <a:t>v</a:t>
              </a:r>
              <a:r>
                <a:rPr lang="en-US" baseline="-25000" dirty="0" err="1" smtClean="0">
                  <a:solidFill>
                    <a:srgbClr val="F26815"/>
                  </a:solidFill>
                  <a:effectLst/>
                </a:rPr>
                <a:t>inf</a:t>
              </a:r>
              <a:endParaRPr lang="en-US" baseline="-25000" dirty="0" smtClean="0">
                <a:solidFill>
                  <a:srgbClr val="F26815"/>
                </a:solidFill>
                <a:effectLst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76600" y="2129135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26815"/>
                  </a:solidFill>
                  <a:effectLst/>
                  <a:latin typeface="Symbol" charset="2"/>
                  <a:cs typeface="Symbol" charset="2"/>
                </a:rPr>
                <a:t>l</a:t>
              </a:r>
              <a:r>
                <a:rPr lang="en-US" baseline="-25000" dirty="0" smtClean="0">
                  <a:solidFill>
                    <a:srgbClr val="F26815"/>
                  </a:solidFill>
                  <a:effectLst/>
                </a:rPr>
                <a:t>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ori_spectrum_me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8200"/>
            <a:ext cx="9144000" cy="2090057"/>
          </a:xfrm>
          <a:prstGeom prst="rect">
            <a:avLst/>
          </a:prstGeom>
        </p:spPr>
      </p:pic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0" y="3429000"/>
            <a:ext cx="5029200" cy="2242135"/>
            <a:chOff x="-922" y="-893"/>
            <a:chExt cx="6346" cy="1789"/>
          </a:xfrm>
        </p:grpSpPr>
        <p:pic>
          <p:nvPicPr>
            <p:cNvPr id="4" name="Picture 6" descr="toric_megcoadd4obs_yaxis07_shor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922" y="-893"/>
              <a:ext cx="5400" cy="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3535" y="528"/>
              <a:ext cx="1889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 dirty="0">
                  <a:solidFill>
                    <a:srgbClr val="F3C556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Symbol" charset="2"/>
                  <a:ea typeface="新細明體" charset="-120"/>
                  <a:cs typeface="新細明體" charset="-120"/>
                  <a:sym typeface="Symbol" charset="2"/>
                </a:rPr>
                <a:t></a:t>
              </a:r>
              <a:r>
                <a:rPr lang="en-US" altLang="zh-TW" baseline="30000" dirty="0">
                  <a:solidFill>
                    <a:srgbClr val="F3C556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ea typeface="新細明體" charset="-120"/>
                  <a:cs typeface="新細明體" charset="-120"/>
                </a:rPr>
                <a:t>1</a:t>
              </a:r>
              <a:r>
                <a:rPr lang="en-US" altLang="zh-TW" dirty="0">
                  <a:solidFill>
                    <a:srgbClr val="F3C556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ea typeface="新細明體" charset="-120"/>
                  <a:cs typeface="新細明體" charset="-120"/>
                </a:rPr>
                <a:t> </a:t>
              </a:r>
              <a:r>
                <a:rPr lang="en-US" altLang="zh-TW" dirty="0" err="1">
                  <a:solidFill>
                    <a:srgbClr val="F3C556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ea typeface="新細明體" charset="-120"/>
                  <a:cs typeface="新細明體" charset="-120"/>
                </a:rPr>
                <a:t>Ori</a:t>
              </a:r>
              <a:r>
                <a:rPr lang="en-US" altLang="zh-TW" dirty="0">
                  <a:solidFill>
                    <a:srgbClr val="F3C556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ea typeface="新細明體" charset="-120"/>
                  <a:cs typeface="新細明體" charset="-120"/>
                </a:rPr>
                <a:t> C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562600" y="228600"/>
            <a:ext cx="1905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>
                <a:solidFill>
                  <a:srgbClr val="F3C556"/>
                </a:solidFill>
                <a:latin typeface="Symbol" charset="2"/>
                <a:cs typeface="Symbol" charset="2"/>
              </a:rPr>
              <a:t>z</a:t>
            </a:r>
            <a:r>
              <a:rPr lang="en-US" dirty="0" smtClean="0">
                <a:solidFill>
                  <a:srgbClr val="F3C556"/>
                </a:solidFill>
              </a:rPr>
              <a:t> </a:t>
            </a:r>
            <a:r>
              <a:rPr lang="en-US" dirty="0" err="1" smtClean="0">
                <a:solidFill>
                  <a:srgbClr val="F3C556"/>
                </a:solidFill>
              </a:rPr>
              <a:t>Ori</a:t>
            </a:r>
            <a:endParaRPr lang="en-US" dirty="0" smtClean="0">
              <a:solidFill>
                <a:srgbClr val="F3C55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762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D2E1FF"/>
                </a:solidFill>
                <a:latin typeface="Symbol" charset="2"/>
                <a:cs typeface="Symbol" charset="2"/>
              </a:rPr>
              <a:t>t</a:t>
            </a:r>
            <a:r>
              <a:rPr lang="en-US" dirty="0" smtClean="0">
                <a:solidFill>
                  <a:srgbClr val="D2E1FF"/>
                </a:solidFill>
              </a:rPr>
              <a:t> </a:t>
            </a:r>
            <a:r>
              <a:rPr lang="en-US" dirty="0" err="1" smtClean="0">
                <a:solidFill>
                  <a:srgbClr val="D2E1FF"/>
                </a:solidFill>
              </a:rPr>
              <a:t>Sco</a:t>
            </a:r>
            <a:r>
              <a:rPr lang="en-US" dirty="0" smtClean="0">
                <a:solidFill>
                  <a:srgbClr val="D2E1FF"/>
                </a:solidFill>
              </a:rPr>
              <a:t> </a:t>
            </a:r>
            <a:r>
              <a:rPr lang="en-US" i="1" dirty="0" smtClean="0">
                <a:solidFill>
                  <a:srgbClr val="D2E1FF"/>
                </a:solidFill>
              </a:rPr>
              <a:t>does </a:t>
            </a:r>
            <a:r>
              <a:rPr lang="en-US" dirty="0" smtClean="0">
                <a:solidFill>
                  <a:srgbClr val="D2E1FF"/>
                </a:solidFill>
              </a:rPr>
              <a:t>have a hard spectrum and narrow lines</a:t>
            </a:r>
          </a:p>
        </p:txBody>
      </p:sp>
      <p:pic>
        <p:nvPicPr>
          <p:cNvPr id="3" name="Picture 6" descr="wojdowski_schulz_2005_fig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6982"/>
            <a:ext cx="5158582" cy="5861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 bwMode="auto">
          <a:xfrm rot="10800000">
            <a:off x="3810000" y="5105400"/>
            <a:ext cx="3048000" cy="1143000"/>
          </a:xfrm>
          <a:prstGeom prst="straightConnector1">
            <a:avLst/>
          </a:prstGeom>
          <a:noFill/>
          <a:ln w="9525" cap="flat" cmpd="sng" algn="ctr">
            <a:solidFill>
              <a:srgbClr val="F26815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6" name="Picture 5" descr="tsco_fg5.h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990600"/>
            <a:ext cx="3796479" cy="27823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43600" y="3886200"/>
            <a:ext cx="2895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2E1FF"/>
                </a:solidFill>
              </a:rPr>
              <a:t>Ne </a:t>
            </a:r>
            <a:r>
              <a:rPr lang="en-US" dirty="0" err="1" smtClean="0">
                <a:solidFill>
                  <a:srgbClr val="D2E1FF"/>
                </a:solidFill>
              </a:rPr>
              <a:t>Ly</a:t>
            </a:r>
            <a:r>
              <a:rPr lang="en-US" dirty="0" err="1" smtClean="0">
                <a:solidFill>
                  <a:srgbClr val="D2E1FF"/>
                </a:solidFill>
                <a:latin typeface="Symbol" charset="2"/>
                <a:cs typeface="Symbol" charset="2"/>
              </a:rPr>
              <a:t>a</a:t>
            </a:r>
            <a:r>
              <a:rPr lang="en-US" dirty="0" smtClean="0">
                <a:solidFill>
                  <a:srgbClr val="D2E1FF"/>
                </a:solidFill>
              </a:rPr>
              <a:t> compared to instrumental response: narrow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6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low-mass stars</a:t>
            </a:r>
          </a:p>
        </p:txBody>
      </p:sp>
      <p:sp>
        <p:nvSpPr>
          <p:cNvPr id="300037" name="Text Box 5"/>
          <p:cNvSpPr txBox="1">
            <a:spLocks noChangeArrowheads="1"/>
          </p:cNvSpPr>
          <p:nvPr/>
        </p:nvSpPr>
        <p:spPr bwMode="auto">
          <a:xfrm>
            <a:off x="5257800" y="9906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high-mass stars</a:t>
            </a:r>
          </a:p>
        </p:txBody>
      </p:sp>
      <p:sp>
        <p:nvSpPr>
          <p:cNvPr id="300038" name="Text Box 6"/>
          <p:cNvSpPr txBox="1">
            <a:spLocks noChangeArrowheads="1"/>
          </p:cNvSpPr>
          <p:nvPr/>
        </p:nvSpPr>
        <p:spPr bwMode="auto">
          <a:xfrm>
            <a:off x="1219200" y="152400"/>
            <a:ext cx="678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Stellar rotation vs. X-ray luminosity</a:t>
            </a:r>
          </a:p>
        </p:txBody>
      </p:sp>
      <p:pic>
        <p:nvPicPr>
          <p:cNvPr id="26629" name="Picture 7" descr="lx_vsini_la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600200"/>
            <a:ext cx="4343400" cy="384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8" descr="lx_vsini_earl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600200"/>
            <a:ext cx="4419600" cy="380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96000" y="5486400"/>
            <a:ext cx="2971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solidFill>
                  <a:srgbClr val="F26815"/>
                </a:solidFill>
              </a:rPr>
              <a:t>No trend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sco_nf1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8400"/>
            <a:ext cx="9144000" cy="5156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D2E1FF"/>
                </a:solidFill>
                <a:latin typeface="Symbol" charset="2"/>
                <a:cs typeface="Symbol" charset="2"/>
              </a:rPr>
              <a:t>t</a:t>
            </a:r>
            <a:r>
              <a:rPr lang="en-US" dirty="0" smtClean="0">
                <a:solidFill>
                  <a:srgbClr val="D2E1FF"/>
                </a:solidFill>
              </a:rPr>
              <a:t> </a:t>
            </a:r>
            <a:r>
              <a:rPr lang="en-US" dirty="0" err="1" smtClean="0">
                <a:solidFill>
                  <a:srgbClr val="D2E1FF"/>
                </a:solidFill>
              </a:rPr>
              <a:t>Sco</a:t>
            </a:r>
            <a:r>
              <a:rPr lang="en-US" dirty="0" smtClean="0">
                <a:solidFill>
                  <a:srgbClr val="D2E1FF"/>
                </a:solidFill>
              </a:rPr>
              <a:t>: closed loop region is </a:t>
            </a:r>
            <a:r>
              <a:rPr lang="en-US" dirty="0" smtClean="0">
                <a:solidFill>
                  <a:srgbClr val="F3C556"/>
                </a:solidFill>
              </a:rPr>
              <a:t>near </a:t>
            </a:r>
            <a:r>
              <a:rPr lang="en-US" dirty="0" smtClean="0">
                <a:solidFill>
                  <a:srgbClr val="D2E1FF"/>
                </a:solidFill>
              </a:rPr>
              <a:t>the star…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D2E1FF"/>
                </a:solidFill>
                <a:latin typeface="Symbol" charset="2"/>
                <a:cs typeface="Symbol" charset="2"/>
              </a:rPr>
              <a:t>t</a:t>
            </a:r>
            <a:r>
              <a:rPr lang="en-US" dirty="0" smtClean="0">
                <a:solidFill>
                  <a:srgbClr val="D2E1FF"/>
                </a:solidFill>
              </a:rPr>
              <a:t> </a:t>
            </a:r>
            <a:r>
              <a:rPr lang="en-US" dirty="0" err="1" smtClean="0">
                <a:solidFill>
                  <a:srgbClr val="D2E1FF"/>
                </a:solidFill>
              </a:rPr>
              <a:t>Sco</a:t>
            </a:r>
            <a:r>
              <a:rPr lang="en-US" dirty="0" smtClean="0">
                <a:solidFill>
                  <a:srgbClr val="D2E1FF"/>
                </a:solidFill>
              </a:rPr>
              <a:t>: closed loop region is near the star…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533401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D2E1FF"/>
                </a:solidFill>
              </a:rPr>
              <a:t>…</a:t>
            </a:r>
            <a:r>
              <a:rPr lang="en-US" dirty="0" err="1" smtClean="0">
                <a:solidFill>
                  <a:srgbClr val="D2E1FF"/>
                </a:solidFill>
              </a:rPr>
              <a:t>f/i</a:t>
            </a:r>
            <a:r>
              <a:rPr lang="en-US" dirty="0" smtClean="0">
                <a:solidFill>
                  <a:srgbClr val="D2E1FF"/>
                </a:solidFill>
              </a:rPr>
              <a:t> ratios tell us X-rays are </a:t>
            </a:r>
            <a:r>
              <a:rPr lang="en-US" dirty="0" smtClean="0">
                <a:solidFill>
                  <a:srgbClr val="F3C556"/>
                </a:solidFill>
              </a:rPr>
              <a:t>far </a:t>
            </a:r>
            <a:r>
              <a:rPr lang="en-US" dirty="0" smtClean="0">
                <a:solidFill>
                  <a:srgbClr val="D2E1FF"/>
                </a:solidFill>
              </a:rPr>
              <a:t>from the star (~3R</a:t>
            </a:r>
            <a:r>
              <a:rPr lang="en-US" baseline="-25000" dirty="0" smtClean="0">
                <a:solidFill>
                  <a:srgbClr val="D2E1FF"/>
                </a:solidFill>
              </a:rPr>
              <a:t>star</a:t>
            </a:r>
            <a:r>
              <a:rPr lang="en-US" dirty="0" smtClean="0">
                <a:solidFill>
                  <a:srgbClr val="D2E1FF"/>
                </a:solidFill>
              </a:rPr>
              <a:t>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1168400"/>
            <a:ext cx="9144000" cy="5156200"/>
            <a:chOff x="0" y="1168400"/>
            <a:chExt cx="9144000" cy="5156200"/>
          </a:xfrm>
        </p:grpSpPr>
        <p:pic>
          <p:nvPicPr>
            <p:cNvPr id="2" name="Picture 1" descr="tsco_nf11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168400"/>
              <a:ext cx="9144000" cy="5156200"/>
            </a:xfrm>
            <a:prstGeom prst="rect">
              <a:avLst/>
            </a:prstGeom>
          </p:spPr>
        </p:pic>
        <p:pic>
          <p:nvPicPr>
            <p:cNvPr id="5" name="Picture 4" descr="tsco_fg8c.h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10400" y="1219200"/>
              <a:ext cx="2133600" cy="153126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8610600" y="1519535"/>
              <a:ext cx="2701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26815"/>
                  </a:solidFill>
                  <a:effectLst/>
                </a:rPr>
                <a:t>f</a:t>
              </a:r>
              <a:endParaRPr lang="en-US" dirty="0" smtClean="0">
                <a:solidFill>
                  <a:srgbClr val="F26815"/>
                </a:solidFill>
                <a:effectLst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077200" y="1219200"/>
              <a:ext cx="2530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26815"/>
                  </a:solidFill>
                  <a:effectLst/>
                </a:rPr>
                <a:t>i</a:t>
              </a:r>
              <a:endParaRPr lang="en-US" dirty="0" smtClean="0">
                <a:solidFill>
                  <a:srgbClr val="F26815"/>
                </a:solidFill>
                <a:effectLst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14300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D2E1FF"/>
                </a:solidFill>
              </a:rPr>
              <a:t>Do He-like </a:t>
            </a:r>
            <a:r>
              <a:rPr lang="en-US" sz="2800" dirty="0" err="1" smtClean="0">
                <a:solidFill>
                  <a:srgbClr val="D2E1FF"/>
                </a:solidFill>
              </a:rPr>
              <a:t>f/i</a:t>
            </a:r>
            <a:r>
              <a:rPr lang="en-US" sz="2800" dirty="0" smtClean="0">
                <a:solidFill>
                  <a:srgbClr val="D2E1FF"/>
                </a:solidFill>
              </a:rPr>
              <a:t> ratios provide evidence of hot plasma near the photospheres of O stars?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14300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4D4D4D"/>
                </a:solidFill>
              </a:rPr>
              <a:t>Do He-like </a:t>
            </a:r>
            <a:r>
              <a:rPr lang="en-US" sz="2800" dirty="0" err="1" smtClean="0">
                <a:solidFill>
                  <a:srgbClr val="4D4D4D"/>
                </a:solidFill>
              </a:rPr>
              <a:t>f/i</a:t>
            </a:r>
            <a:r>
              <a:rPr lang="en-US" sz="2800" dirty="0" smtClean="0">
                <a:solidFill>
                  <a:srgbClr val="4D4D4D"/>
                </a:solidFill>
              </a:rPr>
              <a:t> ratios provide evidence of hot plasma near the photospheres of O stars?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7000" y="2971800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3C556"/>
                </a:solidFill>
              </a:rPr>
              <a:t>No</a:t>
            </a:r>
            <a:r>
              <a:rPr lang="en-US" dirty="0" smtClean="0">
                <a:solidFill>
                  <a:srgbClr val="F3C556"/>
                </a:solidFill>
              </a:rPr>
              <a:t>, I’m afraid they do </a:t>
            </a:r>
            <a:r>
              <a:rPr lang="en-US" b="1" dirty="0" smtClean="0">
                <a:solidFill>
                  <a:srgbClr val="F3C556"/>
                </a:solidFill>
              </a:rPr>
              <a:t>not</a:t>
            </a:r>
            <a:r>
              <a:rPr lang="en-US" dirty="0" smtClean="0">
                <a:solidFill>
                  <a:srgbClr val="F3C556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00" y="881243"/>
            <a:ext cx="7239000" cy="5519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038600" y="6320135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D2E1FF"/>
                </a:solidFill>
                <a:latin typeface="Symbol" pitchFamily="18" charset="2"/>
              </a:rPr>
              <a:t>z</a:t>
            </a:r>
            <a:r>
              <a:rPr lang="en-US" dirty="0" smtClean="0">
                <a:solidFill>
                  <a:srgbClr val="D2E1FF"/>
                </a:solidFill>
              </a:rPr>
              <a:t> Pup S XV </a:t>
            </a:r>
            <a:r>
              <a:rPr lang="en-US" i="1" dirty="0" smtClean="0">
                <a:solidFill>
                  <a:srgbClr val="D2E1FF"/>
                </a:solidFill>
              </a:rPr>
              <a:t>Chandra</a:t>
            </a:r>
            <a:r>
              <a:rPr lang="en-US" dirty="0" smtClean="0">
                <a:solidFill>
                  <a:srgbClr val="D2E1FF"/>
                </a:solidFill>
              </a:rPr>
              <a:t> MEG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2E1FF"/>
                </a:solidFill>
              </a:rPr>
              <a:t>Features are very blended in most O stars: here, the three models are statistically indistinguishable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0" y="2057400"/>
            <a:ext cx="2362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26815"/>
                </a:solidFill>
                <a:effectLst/>
              </a:rPr>
              <a:t>locations span 1.1 </a:t>
            </a:r>
            <a:r>
              <a:rPr lang="en-US" dirty="0" err="1" smtClean="0">
                <a:solidFill>
                  <a:srgbClr val="F26815"/>
                </a:solidFill>
                <a:effectLst/>
              </a:rPr>
              <a:t>R</a:t>
            </a:r>
            <a:r>
              <a:rPr lang="en-US" baseline="-25000" dirty="0" err="1" smtClean="0">
                <a:solidFill>
                  <a:srgbClr val="F26815"/>
                </a:solidFill>
                <a:effectLst/>
              </a:rPr>
              <a:t>star</a:t>
            </a:r>
            <a:r>
              <a:rPr lang="en-US" dirty="0" smtClean="0">
                <a:solidFill>
                  <a:srgbClr val="F26815"/>
                </a:solidFill>
                <a:effectLst/>
              </a:rPr>
              <a:t> </a:t>
            </a:r>
            <a:br>
              <a:rPr lang="en-US" dirty="0" smtClean="0">
                <a:solidFill>
                  <a:srgbClr val="F26815"/>
                </a:solidFill>
                <a:effectLst/>
              </a:rPr>
            </a:br>
            <a:r>
              <a:rPr lang="en-US" dirty="0" smtClean="0">
                <a:solidFill>
                  <a:srgbClr val="F26815"/>
                </a:solidFill>
                <a:effectLst/>
              </a:rPr>
              <a:t>to infinity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D2E1FF"/>
                </a:solidFill>
                <a:latin typeface="Symbol" charset="2"/>
                <a:cs typeface="Symbol" charset="2"/>
              </a:rPr>
              <a:t>s</a:t>
            </a:r>
            <a:r>
              <a:rPr lang="en-US" dirty="0" smtClean="0">
                <a:solidFill>
                  <a:srgbClr val="D2E1FF"/>
                </a:solidFill>
              </a:rPr>
              <a:t> </a:t>
            </a:r>
            <a:r>
              <a:rPr lang="en-US" dirty="0" err="1" smtClean="0">
                <a:solidFill>
                  <a:srgbClr val="D2E1FF"/>
                </a:solidFill>
              </a:rPr>
              <a:t>Ori</a:t>
            </a:r>
            <a:r>
              <a:rPr lang="en-US" dirty="0" smtClean="0">
                <a:solidFill>
                  <a:srgbClr val="D2E1FF"/>
                </a:solidFill>
              </a:rPr>
              <a:t> E (</a:t>
            </a:r>
            <a:r>
              <a:rPr lang="en-US" dirty="0" err="1" smtClean="0">
                <a:solidFill>
                  <a:srgbClr val="D2E1FF"/>
                </a:solidFill>
                <a:latin typeface="Symbol" charset="2"/>
                <a:cs typeface="Symbol" charset="2"/>
              </a:rPr>
              <a:t>h</a:t>
            </a:r>
            <a:r>
              <a:rPr lang="en-US" baseline="-25000" dirty="0" smtClean="0">
                <a:solidFill>
                  <a:srgbClr val="D2E1FF"/>
                </a:solidFill>
              </a:rPr>
              <a:t>*</a:t>
            </a:r>
            <a:r>
              <a:rPr lang="en-US" dirty="0" smtClean="0">
                <a:solidFill>
                  <a:srgbClr val="D2E1FF"/>
                </a:solidFill>
              </a:rPr>
              <a:t> ~ 10</a:t>
            </a:r>
            <a:r>
              <a:rPr lang="en-US" baseline="30000" dirty="0" smtClean="0">
                <a:solidFill>
                  <a:srgbClr val="D2E1FF"/>
                </a:solidFill>
              </a:rPr>
              <a:t>7</a:t>
            </a:r>
            <a:r>
              <a:rPr lang="en-US" dirty="0" smtClean="0">
                <a:solidFill>
                  <a:srgbClr val="D2E1FF"/>
                </a:solidFill>
              </a:rPr>
              <a:t>: RRM+RFHD)</a:t>
            </a:r>
          </a:p>
        </p:txBody>
      </p:sp>
      <p:pic>
        <p:nvPicPr>
          <p:cNvPr id="3" name="Picture 2" descr="rich_rfhd_dem_figu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219200"/>
            <a:ext cx="8206628" cy="246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gmaOriE_c6pmekal_3e20froze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" y="685800"/>
            <a:ext cx="8178800" cy="58921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7300" y="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2E1FF"/>
                </a:solidFill>
              </a:rPr>
              <a:t>Chandra ACIS (low-resolution, CCD) spectrum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6pmekl_acis_fit_deminf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762000"/>
            <a:ext cx="8026400" cy="57823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71735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2E1FF"/>
                </a:solidFill>
              </a:rPr>
              <a:t>DEM derived from </a:t>
            </a:r>
            <a:r>
              <a:rPr lang="en-US" i="1" dirty="0" smtClean="0">
                <a:solidFill>
                  <a:srgbClr val="D2E1FF"/>
                </a:solidFill>
              </a:rPr>
              <a:t>Chandra </a:t>
            </a:r>
            <a:r>
              <a:rPr lang="en-US" dirty="0" smtClean="0">
                <a:solidFill>
                  <a:srgbClr val="D2E1FF"/>
                </a:solidFill>
              </a:rPr>
              <a:t>ACIS spectrum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fhd_dem_nf1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225550"/>
            <a:ext cx="4572000" cy="4406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3048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2E1FF"/>
                </a:solidFill>
              </a:rPr>
              <a:t>DEM from RFHD modeling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fhd_dem_nf1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838200"/>
            <a:ext cx="4572000" cy="3117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22860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2E1FF"/>
                </a:solidFill>
              </a:rPr>
              <a:t>Observed &amp; theoretical </a:t>
            </a:r>
            <a:r>
              <a:rPr lang="en-US" dirty="0" err="1" smtClean="0">
                <a:solidFill>
                  <a:srgbClr val="D2E1FF"/>
                </a:solidFill>
              </a:rPr>
              <a:t>DEMs</a:t>
            </a:r>
            <a:r>
              <a:rPr lang="en-US" dirty="0" smtClean="0">
                <a:solidFill>
                  <a:srgbClr val="D2E1FF"/>
                </a:solidFill>
              </a:rPr>
              <a:t> agree well</a:t>
            </a:r>
          </a:p>
        </p:txBody>
      </p:sp>
      <p:pic>
        <p:nvPicPr>
          <p:cNvPr id="4" name="Picture 3" descr="c6pmekl_acis_fit_deminf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4038600"/>
            <a:ext cx="3124200" cy="2616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295400"/>
            <a:ext cx="7010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D2E1FF"/>
                </a:solidFill>
              </a:rPr>
              <a:t>Massive star X-rays are </a:t>
            </a:r>
            <a:r>
              <a:rPr lang="en-US" sz="3200" dirty="0" smtClean="0">
                <a:solidFill>
                  <a:srgbClr val="F3C556"/>
                </a:solidFill>
              </a:rPr>
              <a:t>not </a:t>
            </a:r>
            <a:r>
              <a:rPr lang="en-US" sz="3200" dirty="0" smtClean="0">
                <a:solidFill>
                  <a:srgbClr val="D2E1FF"/>
                </a:solidFill>
              </a:rPr>
              <a:t>coronal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av-rfhd-4p.avi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ext Box 2"/>
          <p:cNvSpPr txBox="1">
            <a:spLocks noChangeArrowheads="1"/>
          </p:cNvSpPr>
          <p:nvPr/>
        </p:nvSpPr>
        <p:spPr bwMode="auto">
          <a:xfrm>
            <a:off x="1676400" y="304800"/>
            <a:ext cx="571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3600">
                <a:solidFill>
                  <a:srgbClr val="F26815"/>
                </a:solidFill>
                <a:effectLst/>
                <a:ea typeface="新細明體" charset="-120"/>
                <a:cs typeface="新細明體" charset="-120"/>
              </a:rPr>
              <a:t>Conclusions</a:t>
            </a:r>
          </a:p>
        </p:txBody>
      </p:sp>
      <p:sp>
        <p:nvSpPr>
          <p:cNvPr id="299011" name="Text Box 3"/>
          <p:cNvSpPr txBox="1">
            <a:spLocks noChangeArrowheads="1"/>
          </p:cNvSpPr>
          <p:nvPr/>
        </p:nvSpPr>
        <p:spPr bwMode="auto">
          <a:xfrm>
            <a:off x="838200" y="1384280"/>
            <a:ext cx="7543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MCWS dynamical scenario explains 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ea typeface="新細明體" charset="-120"/>
                <a:cs typeface="Symbol" charset="2"/>
              </a:rPr>
              <a:t>q</a:t>
            </a:r>
            <a:r>
              <a:rPr lang="en-US" altLang="zh-TW" baseline="300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1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</a:t>
            </a:r>
            <a:r>
              <a:rPr lang="en-US" altLang="zh-TW" dirty="0" err="1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Ori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C well…but, location of hot plasma may be even closer to the star; UV absorption line phase dependence isn’t right.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Most other magnetic massive stars have X-ray emission that is different from 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ea typeface="新細明體" charset="-120"/>
                <a:cs typeface="Symbol" charset="2"/>
              </a:rPr>
              <a:t>q</a:t>
            </a:r>
            <a:r>
              <a:rPr lang="en-US" altLang="zh-TW" baseline="300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1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</a:t>
            </a:r>
            <a:r>
              <a:rPr lang="en-US" altLang="zh-TW" dirty="0" err="1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Ori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C </a:t>
            </a:r>
          </a:p>
          <a:p>
            <a:pPr lvl="1">
              <a:spcBef>
                <a:spcPct val="50000"/>
              </a:spcBef>
              <a:defRPr/>
            </a:pP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Some have soft X-ray spectra with broad lines</a:t>
            </a:r>
          </a:p>
          <a:p>
            <a:pPr lvl="1">
              <a:spcBef>
                <a:spcPct val="50000"/>
              </a:spcBef>
              <a:defRPr/>
            </a:pP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Closed field regions may not always be associated with the X-rays (</a:t>
            </a:r>
            <a:r>
              <a:rPr lang="en-US" altLang="zh-TW" dirty="0" err="1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ea typeface="新細明體" charset="-120"/>
                <a:cs typeface="Symbol" charset="2"/>
              </a:rPr>
              <a:t>t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</a:t>
            </a:r>
            <a:r>
              <a:rPr lang="en-US" altLang="zh-TW" dirty="0" err="1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Sco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)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TW" dirty="0" err="1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f/i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ratios, hard X-rays, variability in massive stars…</a:t>
            </a:r>
            <a:r>
              <a:rPr lang="en-US" altLang="zh-TW" dirty="0" smtClean="0">
                <a:solidFill>
                  <a:srgbClr val="F3C55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not 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unique to magnetic field wind interaction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4900" y="1219200"/>
            <a:ext cx="6934200" cy="510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00100" y="2286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2E1FF"/>
                </a:solidFill>
              </a:rPr>
              <a:t>X-rays in massive stars are associated with their radiation-driven </a:t>
            </a:r>
            <a:r>
              <a:rPr lang="en-US" dirty="0" smtClean="0">
                <a:solidFill>
                  <a:srgbClr val="F3C556"/>
                </a:solidFill>
              </a:rPr>
              <a:t>winds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Verdan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3E96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" pitchFamily="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3E96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" pitchFamily="28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D2E1FF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42835</TotalTime>
  <Words>2152</Words>
  <Application>Microsoft PowerPoint</Application>
  <PresentationFormat>On-screen Show (4:3)</PresentationFormat>
  <Paragraphs>355</Paragraphs>
  <Slides>81</Slides>
  <Notes>81</Notes>
  <HiddenSlides>0</HiddenSlides>
  <MMClips>7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3" baseType="lpstr">
      <vt:lpstr>Default Design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David Cohen</cp:lastModifiedBy>
  <cp:revision>583</cp:revision>
  <dcterms:created xsi:type="dcterms:W3CDTF">2009-05-14T12:57:33Z</dcterms:created>
  <dcterms:modified xsi:type="dcterms:W3CDTF">2009-05-14T13:01:04Z</dcterms:modified>
</cp:coreProperties>
</file>