
<file path=[Content_Types].xml><?xml version="1.0" encoding="utf-8"?>
<Types xmlns="http://schemas.openxmlformats.org/package/2006/content-types">
  <Override PartName="/ppt/notesSlides/notesSlide11.xml" ContentType="application/vnd.openxmlformats-officedocument.presentationml.notes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62.xml" ContentType="application/vnd.openxmlformats-officedocument.presentationml.slide+xml"/>
  <Override PartName="/ppt/slides/slide73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slideLayouts/slideLayout10.xml" ContentType="application/vnd.openxmlformats-officedocument.presentationml.slideLayout+xml"/>
  <Override PartName="/ppt/slides/slide27.xml" ContentType="application/vnd.openxmlformats-officedocument.presentationml.slide+xml"/>
  <Override PartName="/ppt/slides/slide3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56.xml" ContentType="application/vnd.openxmlformats-officedocument.presentationml.slide+xml"/>
  <Override PartName="/ppt/slides/slide63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57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3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Default Extension="jpeg" ContentType="image/jpeg"/>
  <Override PartName="/ppt/notesSlides/notesSlide15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5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6.xml" ContentType="application/vnd.openxmlformats-officedocument.presentationml.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7.xml" ContentType="application/vnd.openxmlformats-officedocument.presentationml.slide+xml"/>
  <Override PartName="/ppt/slides/slide78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8.xml" ContentType="application/vnd.openxmlformats-officedocument.presentationml.slide+xml"/>
  <Override PartName="/ppt/slides/slide79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1.xml" ContentType="application/vnd.openxmlformats-officedocument.presentationml.notesSlide+xml"/>
  <Default Extension="gif" ContentType="image/gif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8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27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81.xml" ContentType="application/vnd.openxmlformats-officedocument.presentationml.notes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6.xml" ContentType="application/vnd.openxmlformats-officedocument.presentationml.notesSlide+xml"/>
  <Default Extension="rels" ContentType="application/vnd.openxmlformats-package.relationships+xml"/>
  <Override PartName="/ppt/notesSlides/notesSlide5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Default Extension="png" ContentType="image/png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8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viewProps.xml" ContentType="application/vnd.openxmlformats-officedocument.presentationml.viewProps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6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6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docProps/core.xml" ContentType="application/vnd.openxmlformats-package.core-properties+xml"/>
  <Override PartName="/ppt/slides/slide51.xml" ContentType="application/vnd.openxmlformats-officedocument.presentationml.slide+xml"/>
  <Override PartName="/ppt/notesSlides/notesSlide57.xml" ContentType="application/vnd.openxmlformats-officedocument.presentationml.notesSlide+xml"/>
  <Override PartName="/ppt/notesSlides/notesSlide68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75.xml" ContentType="application/vnd.openxmlformats-officedocument.presentationml.notes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52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76.xml" ContentType="application/vnd.openxmlformats-officedocument.presentationml.notesSlide+xml"/>
  <Override PartName="/ppt/theme/theme2.xml" ContentType="application/vnd.openxmlformats-officedocument.them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Default Extension="vml" ContentType="application/vnd.openxmlformats-officedocument.vmlDrawing"/>
  <Override PartName="/ppt/slides/slide53.xml" ContentType="application/vnd.openxmlformats-officedocument.presentationml.slide+xml"/>
  <Override PartName="/ppt/notesSlides/notesSlide59.xml" ContentType="application/vnd.openxmlformats-officedocument.presentationml.notesSlide+xml"/>
  <Override PartName="/ppt/embeddings/Microsoft_Equation4.bin" ContentType="application/vnd.openxmlformats-officedocument.oleObject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54.xml" ContentType="application/vnd.openxmlformats-officedocument.presentationml.slide+xml"/>
  <Override PartName="/ppt/slides/slide61.xml" ContentType="application/vnd.openxmlformats-officedocument.presentationml.slide+xml"/>
  <Override PartName="/ppt/slides/slide72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5"/>
  </p:notesMasterIdLst>
  <p:sldIdLst>
    <p:sldId id="403" r:id="rId2"/>
    <p:sldId id="916" r:id="rId3"/>
    <p:sldId id="918" r:id="rId4"/>
    <p:sldId id="908" r:id="rId5"/>
    <p:sldId id="909" r:id="rId6"/>
    <p:sldId id="910" r:id="rId7"/>
    <p:sldId id="911" r:id="rId8"/>
    <p:sldId id="912" r:id="rId9"/>
    <p:sldId id="771" r:id="rId10"/>
    <p:sldId id="917" r:id="rId11"/>
    <p:sldId id="913" r:id="rId12"/>
    <p:sldId id="920" r:id="rId13"/>
    <p:sldId id="914" r:id="rId14"/>
    <p:sldId id="816" r:id="rId15"/>
    <p:sldId id="821" r:id="rId16"/>
    <p:sldId id="879" r:id="rId17"/>
    <p:sldId id="880" r:id="rId18"/>
    <p:sldId id="825" r:id="rId19"/>
    <p:sldId id="815" r:id="rId20"/>
    <p:sldId id="827" r:id="rId21"/>
    <p:sldId id="850" r:id="rId22"/>
    <p:sldId id="828" r:id="rId23"/>
    <p:sldId id="829" r:id="rId24"/>
    <p:sldId id="818" r:id="rId25"/>
    <p:sldId id="852" r:id="rId26"/>
    <p:sldId id="887" r:id="rId27"/>
    <p:sldId id="888" r:id="rId28"/>
    <p:sldId id="889" r:id="rId29"/>
    <p:sldId id="890" r:id="rId30"/>
    <p:sldId id="881" r:id="rId31"/>
    <p:sldId id="817" r:id="rId32"/>
    <p:sldId id="891" r:id="rId33"/>
    <p:sldId id="845" r:id="rId34"/>
    <p:sldId id="846" r:id="rId35"/>
    <p:sldId id="847" r:id="rId36"/>
    <p:sldId id="858" r:id="rId37"/>
    <p:sldId id="929" r:id="rId38"/>
    <p:sldId id="930" r:id="rId39"/>
    <p:sldId id="948" r:id="rId40"/>
    <p:sldId id="823" r:id="rId41"/>
    <p:sldId id="862" r:id="rId42"/>
    <p:sldId id="951" r:id="rId43"/>
    <p:sldId id="833" r:id="rId44"/>
    <p:sldId id="952" r:id="rId45"/>
    <p:sldId id="896" r:id="rId46"/>
    <p:sldId id="897" r:id="rId47"/>
    <p:sldId id="898" r:id="rId48"/>
    <p:sldId id="624" r:id="rId49"/>
    <p:sldId id="859" r:id="rId50"/>
    <p:sldId id="894" r:id="rId51"/>
    <p:sldId id="863" r:id="rId52"/>
    <p:sldId id="864" r:id="rId53"/>
    <p:sldId id="901" r:id="rId54"/>
    <p:sldId id="928" r:id="rId55"/>
    <p:sldId id="865" r:id="rId56"/>
    <p:sldId id="866" r:id="rId57"/>
    <p:sldId id="867" r:id="rId58"/>
    <p:sldId id="868" r:id="rId59"/>
    <p:sldId id="904" r:id="rId60"/>
    <p:sldId id="869" r:id="rId61"/>
    <p:sldId id="870" r:id="rId62"/>
    <p:sldId id="905" r:id="rId63"/>
    <p:sldId id="871" r:id="rId64"/>
    <p:sldId id="872" r:id="rId65"/>
    <p:sldId id="860" r:id="rId66"/>
    <p:sldId id="906" r:id="rId67"/>
    <p:sldId id="949" r:id="rId68"/>
    <p:sldId id="950" r:id="rId69"/>
    <p:sldId id="934" r:id="rId70"/>
    <p:sldId id="932" r:id="rId71"/>
    <p:sldId id="933" r:id="rId72"/>
    <p:sldId id="935" r:id="rId73"/>
    <p:sldId id="937" r:id="rId74"/>
    <p:sldId id="936" r:id="rId75"/>
    <p:sldId id="941" r:id="rId76"/>
    <p:sldId id="861" r:id="rId77"/>
    <p:sldId id="939" r:id="rId78"/>
    <p:sldId id="940" r:id="rId79"/>
    <p:sldId id="942" r:id="rId80"/>
    <p:sldId id="946" r:id="rId81"/>
    <p:sldId id="947" r:id="rId82"/>
    <p:sldId id="944" r:id="rId83"/>
    <p:sldId id="87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44BB7C8-A9BB-0641-97A8-7909FCF6D566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BFC-A67C-3E4F-8B19-F7A49B89BA2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F40293E7-C744-8142-8E44-30F9B1BCDA1F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92D513A-FC46-5447-8F76-8E8397FFAF67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EAE919B0-1FA8-4A44-B9EC-C56DB500BBA8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83C2F-95C9-304A-BB3E-9A45F9AAAF9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9A5A-6DCF-E449-8ACE-BD183F71755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2D514-3DD4-A24F-BEAD-78861AB922B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COUP_optical_xray_m3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COUP_variability_m2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zeus-movie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.png"/><Relationship Id="rId6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Microsoft_Equation3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Microsoft_Equation4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46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7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7.gif"/><Relationship Id="rId4" Type="http://schemas.openxmlformats.org/officeDocument/2006/relationships/image" Target="../media/image48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3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hav-rfhd-4p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2.xml"/><Relationship Id="rId4" Type="http://schemas.openxmlformats.org/officeDocument/2006/relationships/image" Target="../media/image5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860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075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97185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gxi_v650_umax66_bluesqu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710921"/>
            <a:ext cx="2590800" cy="1842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0" name="Text Box 1032"/>
          <p:cNvSpPr txBox="1">
            <a:spLocks noChangeArrowheads="1"/>
          </p:cNvSpPr>
          <p:nvPr/>
        </p:nvSpPr>
        <p:spPr bwMode="auto">
          <a:xfrm>
            <a:off x="609600" y="45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in these winds: 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685800" y="1066800"/>
            <a:ext cx="5410200" cy="1371600"/>
            <a:chOff x="528" y="2016"/>
            <a:chExt cx="3408" cy="864"/>
          </a:xfrm>
        </p:grpSpPr>
        <p:sp>
          <p:nvSpPr>
            <p:cNvPr id="243721" name="Rectangle 1033"/>
            <p:cNvSpPr>
              <a:spLocks noChangeArrowheads="1"/>
            </p:cNvSpPr>
            <p:nvPr/>
          </p:nvSpPr>
          <p:spPr bwMode="auto">
            <a:xfrm>
              <a:off x="528" y="2016"/>
              <a:ext cx="2448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672" y="2064"/>
            <a:ext cx="1488" cy="735"/>
          </p:xfrm>
          <a:graphic>
            <a:graphicData uri="http://schemas.openxmlformats.org/presentationml/2006/ole">
              <p:oleObj spid="_x0000_s397315" name="Equation" r:id="rId4" imgW="1028700" imgH="508000" progId="Equation.3">
                <p:embed/>
              </p:oleObj>
            </a:graphicData>
          </a:graphic>
        </p:graphicFrame>
        <p:sp>
          <p:nvSpPr>
            <p:cNvPr id="243723" name="Text Box 1035"/>
            <p:cNvSpPr txBox="1">
              <a:spLocks noChangeArrowheads="1"/>
            </p:cNvSpPr>
            <p:nvPr/>
          </p:nvSpPr>
          <p:spPr bwMode="auto">
            <a:xfrm>
              <a:off x="2208" y="216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erg s</a:t>
              </a:r>
              <a:r>
                <a:rPr lang="en-US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-1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43725" name="Text Box 1037"/>
          <p:cNvSpPr txBox="1">
            <a:spLocks noChangeArrowheads="1"/>
          </p:cNvSpPr>
          <p:nvPr/>
        </p:nvSpPr>
        <p:spPr bwMode="auto">
          <a:xfrm>
            <a:off x="762000" y="2819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the x-ray luminosity</a:t>
            </a:r>
          </a:p>
        </p:txBody>
      </p: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685800" y="3429000"/>
            <a:ext cx="1676400" cy="609600"/>
            <a:chOff x="528" y="3264"/>
            <a:chExt cx="1056" cy="384"/>
          </a:xfrm>
        </p:grpSpPr>
        <p:sp>
          <p:nvSpPr>
            <p:cNvPr id="243724" name="Rectangle 1036"/>
            <p:cNvSpPr>
              <a:spLocks noChangeArrowheads="1"/>
            </p:cNvSpPr>
            <p:nvPr/>
          </p:nvSpPr>
          <p:spPr bwMode="auto">
            <a:xfrm>
              <a:off x="528" y="3264"/>
              <a:ext cx="105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576" y="3312"/>
            <a:ext cx="960" cy="264"/>
          </p:xfrm>
          <a:graphic>
            <a:graphicData uri="http://schemas.openxmlformats.org/presentationml/2006/ole">
              <p:oleObj spid="_x0000_s397314" name="Equation" r:id="rId5" imgW="736600" imgH="203200" progId="Equation.3">
                <p:embed/>
              </p:oleObj>
            </a:graphicData>
          </a:graphic>
        </p:graphicFrame>
      </p:grpSp>
      <p:sp>
        <p:nvSpPr>
          <p:cNvPr id="243727" name="Text Box 1039"/>
          <p:cNvSpPr txBox="1">
            <a:spLocks noChangeArrowheads="1"/>
          </p:cNvSpPr>
          <p:nvPr/>
        </p:nvSpPr>
        <p:spPr bwMode="auto">
          <a:xfrm>
            <a:off x="1676400" y="4800600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account for the x-rays, only </a:t>
            </a:r>
            <a:r>
              <a:rPr lang="en-US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part in 10</a:t>
            </a:r>
            <a:r>
              <a:rPr lang="en-US" b="1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wind’s mechanical power is needed to heat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F3C556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What are these “X-rays” anyway?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…and what’s the available data like?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2004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sensitivity,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spatial resolution, and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609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spectroscopy: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20 to 50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124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both have grating spectrometers: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few 100 to 1000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300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5334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gratings </a:t>
            </a:r>
            <a:r>
              <a:rPr lang="en-US" dirty="0" smtClean="0">
                <a:solidFill>
                  <a:srgbClr val="D2E1FF"/>
                </a:solidFill>
              </a:rPr>
              <a:t>have </a:t>
            </a:r>
            <a:r>
              <a:rPr lang="en-US" dirty="0" smtClean="0">
                <a:solidFill>
                  <a:srgbClr val="F3C556"/>
                </a:solidFill>
              </a:rPr>
              <a:t>poor sensitivity</a:t>
            </a:r>
            <a:r>
              <a:rPr lang="en-US" dirty="0" smtClean="0">
                <a:solidFill>
                  <a:srgbClr val="D2E1FF"/>
                </a:solidFill>
              </a:rPr>
              <a:t>…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We’ll never get spectra for more than two dozen hot stars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XMM-Newton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1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Chandra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62400" y="16002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D2E1FF"/>
                </a:solidFill>
              </a:rPr>
              <a:t>Astro</a:t>
            </a:r>
            <a:r>
              <a:rPr lang="en-US" i="1" dirty="0" smtClean="0">
                <a:solidFill>
                  <a:srgbClr val="D2E1FF"/>
                </a:solidFill>
              </a:rPr>
              <a:t>-H</a:t>
            </a:r>
            <a:r>
              <a:rPr lang="en-US" dirty="0" smtClean="0">
                <a:solidFill>
                  <a:srgbClr val="D2E1FF"/>
                </a:solidFill>
              </a:rPr>
              <a:t> (Japan) – high spectral resolution at high photon energies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…few years from now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962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International X-ray Observatory </a:t>
            </a:r>
            <a:r>
              <a:rPr lang="en-US" dirty="0" smtClean="0">
                <a:solidFill>
                  <a:srgbClr val="D2E1FF"/>
                </a:solidFill>
              </a:rPr>
              <a:t>(IXO)… 2020+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22860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3C556"/>
                </a:solidFill>
              </a:rPr>
              <a:t>The Future: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First, imaging (+ low resolution) spectroscopy with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D2E1FF"/>
                </a:solidFill>
              </a:rPr>
              <a:t>Chandra</a:t>
            </a:r>
            <a:r>
              <a:rPr lang="en-US" i="1" dirty="0" smtClean="0">
                <a:solidFill>
                  <a:srgbClr val="D2E1FF"/>
                </a:solidFill>
              </a:rPr>
              <a:t> </a:t>
            </a:r>
            <a:r>
              <a:rPr lang="en-US" dirty="0" smtClean="0">
                <a:solidFill>
                  <a:srgbClr val="D2E1FF"/>
                </a:solidFill>
              </a:rPr>
              <a:t>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613737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E6E6E6"/>
                </a:solidFill>
              </a:rPr>
              <a:t>Color coded according to photon energy (red: &lt;1keV;</a:t>
            </a:r>
            <a:r>
              <a:rPr lang="en-US" sz="2000" dirty="0" smtClean="0">
                <a:solidFill>
                  <a:srgbClr val="E6E6E6"/>
                </a:solidFill>
              </a:rPr>
              <a:t> </a:t>
            </a:r>
            <a:br>
              <a:rPr lang="en-US" sz="2000" dirty="0" smtClean="0">
                <a:solidFill>
                  <a:srgbClr val="E6E6E6"/>
                </a:solidFill>
              </a:rPr>
            </a:br>
            <a:r>
              <a:rPr lang="en-US" sz="2000" dirty="0" smtClean="0">
                <a:solidFill>
                  <a:srgbClr val="E6E6E6"/>
                </a:solidFill>
              </a:rPr>
              <a:t>green </a:t>
            </a:r>
            <a:r>
              <a:rPr lang="en-US" sz="2000" dirty="0">
                <a:solidFill>
                  <a:srgbClr val="E6E6E6"/>
                </a:solidFill>
              </a:rPr>
              <a:t>1 to 2 </a:t>
            </a:r>
            <a:r>
              <a:rPr lang="en-US" sz="2000" dirty="0" err="1">
                <a:solidFill>
                  <a:srgbClr val="E6E6E6"/>
                </a:solidFill>
              </a:rPr>
              <a:t>keV</a:t>
            </a:r>
            <a:r>
              <a:rPr lang="en-US" sz="2000" dirty="0">
                <a:solidFill>
                  <a:srgbClr val="E6E6E6"/>
                </a:solidFill>
              </a:rPr>
              <a:t>; blue &gt; 2 </a:t>
            </a:r>
            <a:r>
              <a:rPr lang="en-US" sz="2000" dirty="0" err="1">
                <a:solidFill>
                  <a:srgbClr val="E6E6E6"/>
                </a:solidFill>
              </a:rPr>
              <a:t>keV</a:t>
            </a:r>
            <a:r>
              <a:rPr lang="en-US" sz="2000" dirty="0">
                <a:solidFill>
                  <a:srgbClr val="E6E6E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If we understand the physical connection between magnetic fields in massive stars and X-rays, we could use X-ray observations to identify magnetic massive stars.</a:t>
            </a:r>
          </a:p>
        </p:txBody>
      </p:sp>
      <p:pic>
        <p:nvPicPr>
          <p:cNvPr id="4" name="Picture 4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5402"/>
            <a:ext cx="4343400" cy="44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3124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e.g. Which of the stars in this Chandra X-ray image of the Orion Nebula Cluster are massive magnetic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404" y="152400"/>
            <a:ext cx="6483192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64770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Movie from the COUP 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team: astro.swarthmore.edu/~cohen/presentations/MiMeS2/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ea typeface="Lucida Grande"/>
                <a:cs typeface="Helvetica"/>
              </a:rPr>
              <a:t>COUP_optical_xray_m3.mov</a:t>
            </a:r>
            <a:endParaRPr lang="en-US" sz="1200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UP_variability_m2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52400"/>
            <a:ext cx="6400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4770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Movie from the COUP 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team: astro.swarthmore.edu/~cohen/presentations/MiMeS2/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ea typeface="Lucida Grande"/>
                <a:cs typeface="Helvetica"/>
              </a:rPr>
              <a:t>COUP_variability_m2.mpg</a:t>
            </a:r>
            <a:endParaRPr lang="en-US" sz="1200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800" y="152400"/>
            <a:ext cx="7924800" cy="6633865"/>
            <a:chOff x="685800" y="152400"/>
            <a:chExt cx="7924800" cy="6633865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152400"/>
              <a:ext cx="7924800" cy="6282154"/>
              <a:chOff x="685800" y="152400"/>
              <a:chExt cx="7924800" cy="62821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400800" y="60960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err="1" smtClean="0">
                    <a:solidFill>
                      <a:srgbClr val="E6E6E6"/>
                    </a:solidFill>
                  </a:rPr>
                  <a:t>Stelzer</a:t>
                </a:r>
                <a:r>
                  <a:rPr lang="en-US" sz="1600" dirty="0" smtClean="0">
                    <a:solidFill>
                      <a:srgbClr val="E6E6E6"/>
                    </a:solidFill>
                  </a:rPr>
                  <a:t> et al. 2005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5800" y="152400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D2E1FF"/>
                    </a:solidFill>
                    <a:latin typeface="Symbol" pitchFamily="18" charset="2"/>
                  </a:rPr>
                  <a:t>q</a:t>
                </a:r>
                <a:r>
                  <a:rPr lang="en-US" baseline="30000" dirty="0" smtClean="0">
                    <a:solidFill>
                      <a:srgbClr val="D2E1FF"/>
                    </a:solidFill>
                  </a:rPr>
                  <a:t>1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Ori C: X-ray </a:t>
                </a:r>
                <a:r>
                  <a:rPr lang="en-US" dirty="0" err="1" smtClean="0">
                    <a:solidFill>
                      <a:srgbClr val="D2E1FF"/>
                    </a:solidFill>
                  </a:rPr>
                  <a:t>lightcurve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– </a:t>
                </a:r>
                <a:r>
                  <a:rPr lang="en-US" dirty="0" smtClean="0">
                    <a:solidFill>
                      <a:srgbClr val="F3C556"/>
                    </a:solidFill>
                  </a:rPr>
                  <a:t>periodic variability</a:t>
                </a:r>
                <a:endParaRPr lang="en-US" dirty="0" smtClean="0">
                  <a:solidFill>
                    <a:srgbClr val="F3C556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7238" y="738188"/>
                <a:ext cx="7629525" cy="538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7" name="Straight Arrow Connector 6"/>
            <p:cNvCxnSpPr>
              <a:stCxn id="12" idx="1"/>
            </p:cNvCxnSpPr>
            <p:nvPr/>
          </p:nvCxnSpPr>
          <p:spPr bwMode="auto">
            <a:xfrm rot="10800000">
              <a:off x="1676400" y="5410201"/>
              <a:ext cx="533400" cy="1145233"/>
            </a:xfrm>
            <a:prstGeom prst="straightConnector1">
              <a:avLst/>
            </a:prstGeom>
            <a:noFill/>
            <a:ln w="12700" cap="flat" cmpd="sng" algn="ctr">
              <a:solidFill>
                <a:srgbClr val="F3C55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209800" y="6324600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3C556"/>
                  </a:solidFill>
                </a:rPr>
                <a:t>not zero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304800"/>
            <a:ext cx="7696200" cy="5824954"/>
            <a:chOff x="838200" y="304800"/>
            <a:chExt cx="7696200" cy="5824954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304800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Ori E: </a:t>
              </a:r>
              <a:r>
                <a:rPr lang="en-US" i="1" dirty="0" smtClean="0">
                  <a:solidFill>
                    <a:srgbClr val="D2E1FF"/>
                  </a:solidFill>
                </a:rPr>
                <a:t>XMM</a:t>
              </a:r>
              <a:r>
                <a:rPr lang="en-US" dirty="0" smtClean="0">
                  <a:solidFill>
                    <a:srgbClr val="D2E1FF"/>
                  </a:solidFill>
                </a:rPr>
                <a:t> light </a:t>
              </a:r>
              <a:r>
                <a:rPr lang="en-US" dirty="0" smtClean="0">
                  <a:solidFill>
                    <a:srgbClr val="D2E1FF"/>
                  </a:solidFill>
                </a:rPr>
                <a:t>curve: </a:t>
              </a:r>
              <a:r>
                <a:rPr lang="en-US" dirty="0" smtClean="0">
                  <a:solidFill>
                    <a:srgbClr val="F3C556"/>
                  </a:solidFill>
                </a:rPr>
                <a:t>flare-like variability</a:t>
              </a:r>
              <a:endParaRPr lang="en-US" dirty="0" smtClean="0">
                <a:solidFill>
                  <a:srgbClr val="F3C55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7400" y="57912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E6E6E6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E6E6E6"/>
                  </a:solidFill>
                </a:rPr>
                <a:t> et al. 2004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762000"/>
              <a:ext cx="7515225" cy="50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1143000" y="6172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D2E1FF"/>
                </a:solidFill>
              </a:rPr>
              <a:t>Centrifugally driven breakout (ud-Doula, Townsend, &amp; Owocki 2006, </a:t>
            </a:r>
            <a:r>
              <a:rPr lang="en-US" sz="1400" dirty="0" err="1" smtClean="0">
                <a:solidFill>
                  <a:srgbClr val="D2E1FF"/>
                </a:solidFill>
              </a:rPr>
              <a:t>ApJ</a:t>
            </a:r>
            <a:r>
              <a:rPr lang="en-US" sz="1400" dirty="0" smtClean="0">
                <a:solidFill>
                  <a:srgbClr val="D2E1FF"/>
                </a:solidFill>
              </a:rPr>
              <a:t>, 640, L191) …</a:t>
            </a:r>
            <a:r>
              <a:rPr lang="en-US" sz="1400" dirty="0" smtClean="0">
                <a:solidFill>
                  <a:srgbClr val="D2E1FF"/>
                </a:solidFill>
              </a:rPr>
              <a:t>or low-mass binary companion?</a:t>
            </a:r>
            <a:endParaRPr lang="en-US" sz="1400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304800"/>
            <a:ext cx="6934200" cy="6129754"/>
            <a:chOff x="1143000" y="304800"/>
            <a:chExt cx="6934200" cy="6129754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3048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 EPIC </a:t>
              </a:r>
              <a:r>
                <a:rPr lang="en-US" dirty="0" smtClean="0">
                  <a:solidFill>
                    <a:srgbClr val="D2E1FF"/>
                  </a:solidFill>
                </a:rPr>
                <a:t>spectrum of </a:t>
              </a:r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</a:t>
              </a:r>
              <a:r>
                <a:rPr lang="en-US" dirty="0" err="1" smtClean="0">
                  <a:solidFill>
                    <a:srgbClr val="D2E1FF"/>
                  </a:solidFill>
                </a:rPr>
                <a:t>Ori</a:t>
              </a:r>
              <a:r>
                <a:rPr lang="en-US" dirty="0" smtClean="0">
                  <a:solidFill>
                    <a:srgbClr val="D2E1FF"/>
                  </a:solidFill>
                </a:rPr>
                <a:t> 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60960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E6E6E6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E6E6E6"/>
                  </a:solidFill>
                </a:rPr>
                <a:t> et al. 2004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460" y="735806"/>
              <a:ext cx="6743079" cy="538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spectra: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lines from highly stripped metals</a:t>
            </a:r>
            <a:r>
              <a:rPr lang="en-US" b="1" dirty="0" smtClean="0">
                <a:solidFill>
                  <a:srgbClr val="D2E1FF"/>
                </a:solidFill>
              </a:rPr>
              <a:t>,</a:t>
            </a:r>
            <a:r>
              <a:rPr lang="en-US" b="1" dirty="0" smtClean="0">
                <a:solidFill>
                  <a:srgbClr val="F3C556"/>
                </a:solidFill>
              </a:rPr>
              <a:t> </a:t>
            </a:r>
            <a:r>
              <a:rPr lang="en-US" b="1" dirty="0" smtClean="0">
                <a:solidFill>
                  <a:srgbClr val="D2E1FF"/>
                </a:solidFill>
              </a:rPr>
              <a:t>weak </a:t>
            </a:r>
            <a:r>
              <a:rPr lang="en-US" b="1" dirty="0" err="1" smtClean="0">
                <a:solidFill>
                  <a:srgbClr val="D2E1FF"/>
                </a:solidFill>
              </a:rPr>
              <a:t>bremsstrahlung</a:t>
            </a:r>
            <a:r>
              <a:rPr lang="en-US" b="1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But we’re </a:t>
            </a:r>
            <a:r>
              <a:rPr lang="en-US" dirty="0" smtClean="0">
                <a:solidFill>
                  <a:srgbClr val="F3C556"/>
                </a:solidFill>
              </a:rPr>
              <a:t>not </a:t>
            </a:r>
            <a:r>
              <a:rPr lang="en-US" dirty="0" smtClean="0">
                <a:solidFill>
                  <a:srgbClr val="D2E1FF"/>
                </a:solidFill>
              </a:rPr>
              <a:t>there yet…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X-ray behavior of known magnetic massive stars is diverse.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We don’t understand enough about the physical mechanisms of X-ray production in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spectra: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1000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gives T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3243923" y="147935"/>
            <a:ext cx="2699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H/He &gt; 1 in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F3C556"/>
                </a:solidFill>
              </a:rPr>
              <a:t>1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r>
              <a:rPr lang="en-US" dirty="0" smtClean="0">
                <a:solidFill>
                  <a:srgbClr val="F3C556"/>
                </a:solidFill>
              </a:rPr>
              <a:t> C is much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7a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229600" cy="577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Mg XII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compared to instrumental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8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0156"/>
            <a:ext cx="8229600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 X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: cooler plasma, broader – some contribution from “standard” instability wind shocks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 X</a:t>
            </a:r>
            <a:r>
              <a:rPr lang="en-US" dirty="0" smtClean="0">
                <a:solidFill>
                  <a:srgbClr val="D2E1FF"/>
                </a:solidFill>
              </a:rPr>
              <a:t>-ray</a:t>
            </a:r>
            <a:r>
              <a:rPr lang="en-US" dirty="0" smtClean="0">
                <a:solidFill>
                  <a:srgbClr val="D2E1FF"/>
                </a:solidFill>
              </a:rPr>
              <a:t> properties of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Ori C</a:t>
            </a:r>
            <a:r>
              <a:rPr lang="en-US" dirty="0" smtClean="0">
                <a:solidFill>
                  <a:srgbClr val="D2E1FF"/>
                </a:solidFill>
              </a:rPr>
              <a:t> can be understood in the context of its magnetic field and the magnetically channeled wind shock (MCWS) mechanism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0753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Sun</a:t>
            </a:r>
            <a:r>
              <a:rPr lang="en-US" dirty="0" smtClean="0">
                <a:solidFill>
                  <a:srgbClr val="D2E1FF"/>
                </a:solidFill>
              </a:rPr>
              <a:t>: X-rays &lt;-&gt; Magnetic Fields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57800" y="5943600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28600"/>
            <a:ext cx="7467600" cy="6205954"/>
            <a:chOff x="838200" y="228600"/>
            <a:chExt cx="7467600" cy="62059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362" y="774700"/>
              <a:ext cx="7325275" cy="5308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6096000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E6E6E6"/>
                  </a:solidFill>
                </a:rPr>
                <a:t>Wade et al. 2008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2286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Dipole magnetic field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724" y="449636"/>
            <a:ext cx="9049276" cy="6289718"/>
            <a:chOff x="94724" y="449636"/>
            <a:chExt cx="9049276" cy="628971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724" y="449636"/>
              <a:ext cx="8954552" cy="595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5943600" y="640080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E6E6E6"/>
                  </a:solidFill>
                </a:rPr>
                <a:t>Shore &amp; Brown, 1990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0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Helvetica"/>
                <a:cs typeface="Helvetica"/>
              </a:rPr>
              <a:t>MCWS: Babel &amp; </a:t>
            </a:r>
            <a:r>
              <a:rPr lang="en-US" dirty="0" err="1" smtClean="0">
                <a:solidFill>
                  <a:srgbClr val="D2E1FF"/>
                </a:solidFill>
                <a:latin typeface="Helvetica"/>
                <a:cs typeface="Helvetica"/>
              </a:rPr>
              <a:t>Montmerle</a:t>
            </a:r>
            <a:r>
              <a:rPr lang="en-US" dirty="0" smtClean="0">
                <a:solidFill>
                  <a:srgbClr val="D2E1FF"/>
                </a:solidFill>
                <a:latin typeface="Helvetica"/>
                <a:cs typeface="Helvetica"/>
              </a:rPr>
              <a:t> 1997</a:t>
            </a:r>
            <a:endParaRPr lang="en-US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babel_montmerle_mc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61999"/>
            <a:ext cx="5867400" cy="599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eus-movi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5900" y="457200"/>
            <a:ext cx="61722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-762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2E1FF"/>
                </a:solidFill>
              </a:rPr>
              <a:t>Dynamical models (ud-Doula; Townsend): color scale shows emission measure in different temperature regimes</a:t>
            </a:r>
            <a:endParaRPr lang="en-US" sz="1600" dirty="0" smtClean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5048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astro.swarthmore.edu/~cohen/presentations/MiMeS2/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ea typeface="Lucida Grande"/>
                <a:cs typeface="Helvetica"/>
              </a:rPr>
              <a:t>zeus-movie.avi</a:t>
            </a:r>
            <a:endParaRPr lang="en-US" sz="1200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Looking at individual physical variables: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Note that the hot, post-shock plasma: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67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has relatively low density,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</a:p>
          <a:p>
            <a:pPr marL="338138" indent="-338138"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is </a:t>
            </a:r>
            <a:r>
              <a:rPr lang="en-US" dirty="0" smtClean="0">
                <a:solidFill>
                  <a:srgbClr val="D2E1FF"/>
                </a:solidFill>
              </a:rPr>
              <a:t>concentrated near the tops of the largest closed-loop regions (~2R</a:t>
            </a:r>
            <a:r>
              <a:rPr lang="en-US" baseline="-25000" dirty="0" smtClean="0">
                <a:solidFill>
                  <a:srgbClr val="D2E1FF"/>
                </a:solidFill>
              </a:rPr>
              <a:t>star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  <a:r>
              <a:rPr lang="en-US" dirty="0" smtClean="0">
                <a:solidFill>
                  <a:srgbClr val="D2E1FF"/>
                </a:solidFill>
              </a:rPr>
              <a:t>,</a:t>
            </a:r>
          </a:p>
          <a:p>
            <a:pPr marL="338138" indent="-338138"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and </a:t>
            </a:r>
            <a:r>
              <a:rPr lang="en-US" dirty="0" smtClean="0">
                <a:solidFill>
                  <a:srgbClr val="D2E1FF"/>
                </a:solidFill>
              </a:rPr>
              <a:t>is very slow moving (due to confinement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/Users/davidcohen/Desktop/Monterey_transfer/new/APiP_2009/t1oc-lowvinf-log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/Users/davidcohen/Desktop/Monterey_transfer/new/APiP_2009/t1oc-lowvinf-log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9313" y="0"/>
            <a:ext cx="7380287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t1oc-lowvinf-logT.avi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4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0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/Users/davidcohen/Desktop/Monterey_transfer/new/APiP_2009/t1oc-lowvinf-spee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t1oc-lowvinf-speed.avi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simulation summary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1400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751" y="601662"/>
            <a:ext cx="7224849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67400" y="6019800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There are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observations at many different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381000" y="762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in the magnetosphere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381000" y="762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in the magnetosphere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hot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plasma is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too far from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star in the simulation –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dip is not deep enough</a:t>
            </a:r>
            <a:endParaRPr lang="en-US" altLang="zh-TW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14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23876"/>
            <a:ext cx="8077200" cy="541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column density (from x-ray absorption) vs.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equator-on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pole-on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04900" y="533400"/>
            <a:ext cx="693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1270">
            <a:solidFill>
              <a:schemeClr val="hlink">
                <a:alpha val="49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Weakening the forbidden line and strengthening the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1198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257800" y="6290846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3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403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Mg XI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467100"/>
            <a:ext cx="838200" cy="1588"/>
          </a:xfrm>
          <a:prstGeom prst="straightConnector1">
            <a:avLst/>
          </a:prstGeom>
          <a:noFill/>
          <a:ln w="12700" cap="flat" cmpd="sng" algn="ctr">
            <a:solidFill>
              <a:srgbClr val="F3C55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f/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photosphere of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So,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C, the X-rays tell us about the </a:t>
            </a:r>
            <a:r>
              <a:rPr lang="en-US" dirty="0" err="1" smtClean="0">
                <a:solidFill>
                  <a:srgbClr val="D2E1FF"/>
                </a:solidFill>
              </a:rPr>
              <a:t>magnetospheric</a:t>
            </a:r>
            <a:r>
              <a:rPr lang="en-US" dirty="0" smtClean="0">
                <a:solidFill>
                  <a:srgbClr val="D2E1FF"/>
                </a:solidFill>
              </a:rPr>
              <a:t> conditions in several ways: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High X-ray luminosity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X-ray hardness (high plasma temperatures)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Periodic variability (rotation and occultation)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Narrow emission lines (confinement)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quantify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What about </a:t>
            </a:r>
            <a:r>
              <a:rPr lang="en-US" sz="3200" dirty="0" smtClean="0">
                <a:solidFill>
                  <a:srgbClr val="F3C556"/>
                </a:solidFill>
              </a:rPr>
              <a:t>other </a:t>
            </a:r>
            <a:r>
              <a:rPr lang="en-US" sz="3200" dirty="0" smtClean="0">
                <a:solidFill>
                  <a:srgbClr val="D2E1FF"/>
                </a:solidFill>
              </a:rPr>
              <a:t>magnetic massive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546818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548866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2721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0.1         : poor confinement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572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        : excellent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has a hard X-ray spectrum with narrow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…HD191612 and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have soft X-ray spectra with broad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Fe XVII in </a:t>
            </a:r>
            <a:r>
              <a:rPr lang="en-US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26815"/>
                </a:solidFill>
              </a:rPr>
              <a:t> </a:t>
            </a:r>
            <a:r>
              <a:rPr lang="en-US" dirty="0" err="1" smtClean="0">
                <a:solidFill>
                  <a:srgbClr val="F26815"/>
                </a:solidFill>
              </a:rPr>
              <a:t>Ori</a:t>
            </a:r>
            <a:endParaRPr lang="en-US" dirty="0" smtClean="0">
              <a:solidFill>
                <a:srgbClr val="F2681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129135"/>
            <a:ext cx="6096000" cy="4407131"/>
            <a:chOff x="381000" y="2129135"/>
            <a:chExt cx="6096000" cy="4407131"/>
          </a:xfrm>
        </p:grpSpPr>
        <p:pic>
          <p:nvPicPr>
            <p:cNvPr id="4" name="Picture 3" descr="zori_1678_smooth_me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133600"/>
              <a:ext cx="6096000" cy="44026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52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-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+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>
                  <a:solidFill>
                    <a:srgbClr val="F26815"/>
                  </a:solidFill>
                  <a:effectLst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high-mass stars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Stellar rotation vs. X-ray luminosity</a:t>
            </a:r>
          </a:p>
        </p:txBody>
      </p:sp>
      <p:pic>
        <p:nvPicPr>
          <p:cNvPr id="26629" name="Picture 7" descr="lx_vsini_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43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x_vsini_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41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548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26815"/>
                </a:solidFill>
              </a:rPr>
              <a:t>No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ri_spectrum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2090057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429000"/>
            <a:ext cx="5029200" cy="2242135"/>
            <a:chOff x="-922" y="-893"/>
            <a:chExt cx="6346" cy="1789"/>
          </a:xfrm>
        </p:grpSpPr>
        <p:pic>
          <p:nvPicPr>
            <p:cNvPr id="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22" y="-893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535" y="528"/>
              <a:ext cx="18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1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</a:t>
              </a:r>
              <a:r>
                <a:rPr lang="en-US" altLang="zh-TW" dirty="0" err="1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Ori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62600" y="228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3C556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i="1" dirty="0" smtClean="0">
                <a:solidFill>
                  <a:srgbClr val="D2E1FF"/>
                </a:solidFill>
              </a:rPr>
              <a:t>does </a:t>
            </a:r>
            <a:r>
              <a:rPr lang="en-US" dirty="0" smtClean="0">
                <a:solidFill>
                  <a:srgbClr val="D2E1FF"/>
                </a:solidFill>
              </a:rPr>
              <a:t>have a hard spectrum and narrow lines</a:t>
            </a:r>
          </a:p>
        </p:txBody>
      </p:sp>
      <p:pic>
        <p:nvPicPr>
          <p:cNvPr id="3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82"/>
            <a:ext cx="5158582" cy="586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0800000">
            <a:off x="3810000" y="5105400"/>
            <a:ext cx="3048000" cy="1143000"/>
          </a:xfrm>
          <a:prstGeom prst="straightConnector1">
            <a:avLst/>
          </a:prstGeom>
          <a:noFill/>
          <a:ln w="9525" cap="flat" cmpd="sng" algn="ctr">
            <a:solidFill>
              <a:srgbClr val="F26815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tsco_fg5.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990600"/>
            <a:ext cx="3796479" cy="278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38862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 </a:t>
            </a:r>
            <a:r>
              <a:rPr lang="en-US" dirty="0" err="1" smtClean="0">
                <a:solidFill>
                  <a:srgbClr val="D2E1FF"/>
                </a:solidFill>
              </a:rPr>
              <a:t>Ly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compared to instrumental response: narrow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co_nf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</a:t>
            </a:r>
            <a:r>
              <a:rPr lang="en-US" dirty="0" smtClean="0">
                <a:solidFill>
                  <a:srgbClr val="F3C556"/>
                </a:solidFill>
              </a:rPr>
              <a:t>near </a:t>
            </a:r>
            <a:r>
              <a:rPr lang="en-US" dirty="0" smtClean="0">
                <a:solidFill>
                  <a:srgbClr val="D2E1FF"/>
                </a:solidFill>
              </a:rPr>
              <a:t>the star…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near the star…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33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tell us X-rays are </a:t>
            </a:r>
            <a:r>
              <a:rPr lang="en-US" dirty="0" smtClean="0">
                <a:solidFill>
                  <a:srgbClr val="F3C556"/>
                </a:solidFill>
              </a:rPr>
              <a:t>far </a:t>
            </a:r>
            <a:r>
              <a:rPr lang="en-US" dirty="0" smtClean="0">
                <a:solidFill>
                  <a:srgbClr val="D2E1FF"/>
                </a:solidFill>
              </a:rPr>
              <a:t>from the star (~3R</a:t>
            </a:r>
            <a:r>
              <a:rPr lang="en-US" baseline="-25000" dirty="0" smtClean="0">
                <a:solidFill>
                  <a:srgbClr val="D2E1FF"/>
                </a:solidFill>
              </a:rPr>
              <a:t>star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168400"/>
            <a:ext cx="9144000" cy="5156200"/>
            <a:chOff x="0" y="1168400"/>
            <a:chExt cx="9144000" cy="5156200"/>
          </a:xfrm>
        </p:grpSpPr>
        <p:pic>
          <p:nvPicPr>
            <p:cNvPr id="2" name="Picture 1" descr="tsco_nf1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68400"/>
              <a:ext cx="9144000" cy="5156200"/>
            </a:xfrm>
            <a:prstGeom prst="rect">
              <a:avLst/>
            </a:prstGeom>
          </p:spPr>
        </p:pic>
        <p:pic>
          <p:nvPicPr>
            <p:cNvPr id="5" name="Picture 4" descr="tsco_fg8c.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1219200"/>
              <a:ext cx="2133600" cy="15312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10600" y="1519535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f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219200"/>
              <a:ext cx="253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i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Do He-like </a:t>
            </a:r>
            <a:r>
              <a:rPr lang="en-US" sz="2800" dirty="0" err="1" smtClean="0">
                <a:solidFill>
                  <a:srgbClr val="D2E1FF"/>
                </a:solidFill>
              </a:rPr>
              <a:t>f/i</a:t>
            </a:r>
            <a:r>
              <a:rPr lang="en-US" sz="2800" dirty="0" smtClean="0">
                <a:solidFill>
                  <a:srgbClr val="D2E1FF"/>
                </a:solidFill>
              </a:rPr>
              <a:t> ratios provide evidence of hot plasma near the photospheres of O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D4D4D"/>
                </a:solidFill>
              </a:rPr>
              <a:t>Do He-like </a:t>
            </a:r>
            <a:r>
              <a:rPr lang="en-US" sz="2800" dirty="0" err="1" smtClean="0">
                <a:solidFill>
                  <a:srgbClr val="4D4D4D"/>
                </a:solidFill>
              </a:rPr>
              <a:t>f/i</a:t>
            </a:r>
            <a:r>
              <a:rPr lang="en-US" sz="2800" dirty="0" smtClean="0">
                <a:solidFill>
                  <a:srgbClr val="4D4D4D"/>
                </a:solidFill>
              </a:rPr>
              <a:t> ratios provide evidence of hot plasma near the photospheres of O stars?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971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No</a:t>
            </a:r>
            <a:r>
              <a:rPr lang="en-US" dirty="0" smtClean="0">
                <a:solidFill>
                  <a:srgbClr val="F3C556"/>
                </a:solidFill>
              </a:rPr>
              <a:t>, I’m afraid they do </a:t>
            </a:r>
            <a:r>
              <a:rPr lang="en-US" b="1" dirty="0" smtClean="0">
                <a:solidFill>
                  <a:srgbClr val="F3C556"/>
                </a:solidFill>
              </a:rPr>
              <a:t>not</a:t>
            </a:r>
            <a:r>
              <a:rPr lang="en-US" dirty="0" smtClean="0">
                <a:solidFill>
                  <a:srgbClr val="F3C55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881243"/>
            <a:ext cx="7239000" cy="55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6320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Pup S XV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MEG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Features are very blended in most O stars: here, the three models are statistically indistinguishable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057400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26815"/>
                </a:solidFill>
                <a:effectLst/>
              </a:rPr>
              <a:t>locations span 1.1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err="1" smtClean="0">
                <a:solidFill>
                  <a:srgbClr val="F26815"/>
                </a:solidFill>
                <a:effectLst/>
              </a:rPr>
              <a:t>star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</a:t>
            </a:r>
            <a:br>
              <a:rPr lang="en-US" dirty="0" smtClean="0">
                <a:solidFill>
                  <a:srgbClr val="F26815"/>
                </a:solidFill>
                <a:effectLst/>
              </a:rPr>
            </a:br>
            <a:r>
              <a:rPr lang="en-US" dirty="0" smtClean="0">
                <a:solidFill>
                  <a:srgbClr val="F26815"/>
                </a:solidFill>
                <a:effectLst/>
              </a:rPr>
              <a:t>to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 (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: RRM+RFHD)</a:t>
            </a:r>
          </a:p>
        </p:txBody>
      </p:sp>
      <p:pic>
        <p:nvPicPr>
          <p:cNvPr id="3" name="Picture 2" descr="rich_rfhd_dem_fig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206628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OriE_c6pmekal_3e20froz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5800"/>
            <a:ext cx="8178800" cy="589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Chandra ACIS (low-resolution, CCD)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pmekl_acis_fit_deminf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762000"/>
            <a:ext cx="8026400" cy="578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17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derived from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ACIS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Massive star X-rays are </a:t>
            </a:r>
            <a:r>
              <a:rPr lang="en-US" sz="3200" dirty="0" smtClean="0">
                <a:solidFill>
                  <a:srgbClr val="F3C556"/>
                </a:solidFill>
              </a:rPr>
              <a:t>not </a:t>
            </a:r>
            <a:r>
              <a:rPr lang="en-US" sz="3200" dirty="0" smtClean="0">
                <a:solidFill>
                  <a:srgbClr val="D2E1FF"/>
                </a:solidFill>
              </a:rPr>
              <a:t>coronal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25550"/>
            <a:ext cx="4572000" cy="440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from RFHD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572000" cy="311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Observed &amp; theoretical </a:t>
            </a:r>
            <a:r>
              <a:rPr lang="en-US" dirty="0" err="1" smtClean="0">
                <a:solidFill>
                  <a:srgbClr val="D2E1FF"/>
                </a:solidFill>
              </a:rPr>
              <a:t>DEMs</a:t>
            </a:r>
            <a:r>
              <a:rPr lang="en-US" dirty="0" smtClean="0">
                <a:solidFill>
                  <a:srgbClr val="D2E1FF"/>
                </a:solidFill>
              </a:rPr>
              <a:t> agree well</a:t>
            </a:r>
          </a:p>
        </p:txBody>
      </p:sp>
      <p:pic>
        <p:nvPicPr>
          <p:cNvPr id="4" name="Picture 3" descr="c6pmekl_acis_fit_deminf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038600"/>
            <a:ext cx="3124200" cy="261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v-rfhd-4p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381000"/>
            <a:ext cx="62484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2446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2E1FF"/>
                </a:solidFill>
              </a:rPr>
              <a:t>RFHD (</a:t>
            </a:r>
            <a:r>
              <a:rPr lang="en-US" sz="1600" dirty="0" smtClean="0">
                <a:solidFill>
                  <a:srgbClr val="D2E1FF"/>
                </a:solidFill>
              </a:rPr>
              <a:t>Townsend, Owoc</a:t>
            </a:r>
            <a:r>
              <a:rPr lang="en-US" sz="1600" dirty="0" smtClean="0">
                <a:solidFill>
                  <a:srgbClr val="D2E1FF"/>
                </a:solidFill>
              </a:rPr>
              <a:t>ki, &amp; ud-Doula 2007, MNRAS, 382, 139 </a:t>
            </a:r>
            <a:r>
              <a:rPr lang="en-US" sz="1600" dirty="0" smtClean="0">
                <a:solidFill>
                  <a:srgbClr val="D2E1FF"/>
                </a:solidFill>
              </a:rPr>
              <a:t>)</a:t>
            </a:r>
            <a:endParaRPr lang="en-US" sz="1600" dirty="0" smtClean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4770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6E6E6"/>
                </a:solidFill>
                <a:latin typeface="Helvetica"/>
                <a:cs typeface="Helvetica"/>
              </a:rPr>
              <a:t>astro.swarthmore.edu/~cohen/presentations/MiMeS2/</a:t>
            </a:r>
            <a:r>
              <a:rPr lang="en-US" sz="1200" dirty="0" smtClean="0">
                <a:solidFill>
                  <a:srgbClr val="E6E6E6"/>
                </a:solidFill>
                <a:latin typeface="Helvetica"/>
                <a:ea typeface="Lucida Grande"/>
                <a:cs typeface="Helvetica"/>
              </a:rPr>
              <a:t>hav-rfhd-4p.avi</a:t>
            </a:r>
            <a:endParaRPr lang="en-US" sz="1200" dirty="0" smtClean="0">
              <a:solidFill>
                <a:srgbClr val="E6E6E6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MCWS dynamical scenario explains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 well…but,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in detail, MHD models do not reproduce all the observational properties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Most other magnetic massive stars have X-ray emission that is different from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Some have soft X-ray spectra with broad lines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Closed field regions may not always be associated with the X-rays (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t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Sco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ratios, hard X-rays, variability in massive stars…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not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unique to magnetic field wind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219200"/>
            <a:ext cx="6934200" cy="51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01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X-rays in massive stars are associated with their radiation-driven </a:t>
            </a:r>
            <a:r>
              <a:rPr lang="en-US" dirty="0" smtClean="0">
                <a:solidFill>
                  <a:srgbClr val="F3C556"/>
                </a:solidFill>
              </a:rPr>
              <a:t>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42894</TotalTime>
  <Words>2366</Words>
  <Application>Microsoft PowerPoint</Application>
  <PresentationFormat>On-screen Show (4:3)</PresentationFormat>
  <Paragraphs>372</Paragraphs>
  <Slides>83</Slides>
  <Notes>83</Notes>
  <HiddenSlides>0</HiddenSlides>
  <MMClips>7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</cp:lastModifiedBy>
  <cp:revision>599</cp:revision>
  <dcterms:created xsi:type="dcterms:W3CDTF">2009-05-24T16:43:26Z</dcterms:created>
  <dcterms:modified xsi:type="dcterms:W3CDTF">2009-05-24T17:42:56Z</dcterms:modified>
</cp:coreProperties>
</file>