
<file path=[Content_Types].xml><?xml version="1.0" encoding="utf-8"?>
<Types xmlns="http://schemas.openxmlformats.org/package/2006/content-types">
  <Override PartName="/ppt/notesSlides/notesSlide11.xml" ContentType="application/vnd.openxmlformats-officedocument.presentationml.notes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62.xml" ContentType="application/vnd.openxmlformats-officedocument.presentationml.slide+xml"/>
  <Override PartName="/ppt/slides/slide73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7.xml" ContentType="application/vnd.openxmlformats-officedocument.presentationml.slide+xml"/>
  <Override PartName="/ppt/slides/slide3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56.xml" ContentType="application/vnd.openxmlformats-officedocument.presentationml.slide+xml"/>
  <Override PartName="/ppt/slides/slide63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8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6.xml" ContentType="application/vnd.openxmlformats-officedocument.presentationml.slide+xml"/>
  <Override PartName="/ppt/slides/slide2.xml" ContentType="application/vnd.openxmlformats-officedocument.presentationml.slide+xml"/>
  <Override PartName="/ppt/slides/slide57.xml" ContentType="application/vnd.openxmlformats-officedocument.presentationml.slide+xml"/>
  <Override PartName="/ppt/slides/slide64.xml" ContentType="application/vnd.openxmlformats-officedocument.presentationml.slide+xml"/>
  <Override PartName="/ppt/slides/slide7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3.xml" ContentType="application/vnd.openxmlformats-officedocument.presentationml.slide+xml"/>
  <Override PartName="/ppt/slides/slide58.xml" ContentType="application/vnd.openxmlformats-officedocument.presentationml.slide+xml"/>
  <Override PartName="/ppt/slides/slide65.xml" ContentType="application/vnd.openxmlformats-officedocument.presentationml.slide+xml"/>
  <Override PartName="/ppt/slides/slide76.xml" ContentType="application/vnd.openxmlformats-officedocument.presentationml.slide+xml"/>
  <Override PartName="/ppt/slides/slide83.xml" ContentType="application/vnd.openxmlformats-officedocument.presentationml.slide+xml"/>
  <Default Extension="jpeg" ContentType="image/jpeg"/>
  <Override PartName="/ppt/slides/slide90.xml" ContentType="application/vnd.openxmlformats-officedocument.presentationml.slide+xml"/>
  <Override PartName="/ppt/notesSlides/notesSlide15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5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6.xml" ContentType="application/vnd.openxmlformats-officedocument.presentationml.slide+xml"/>
  <Override PartName="/ppt/slides/slide77.xml" ContentType="application/vnd.openxmlformats-officedocument.presentationml.slide+xml"/>
  <Override PartName="/ppt/slides/slide84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9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7.xml" ContentType="application/vnd.openxmlformats-officedocument.presentationml.slide+xml"/>
  <Override PartName="/ppt/slides/slide78.xml" ContentType="application/vnd.openxmlformats-officedocument.presentationml.slide+xml"/>
  <Override PartName="/ppt/slides/slide8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68.xml" ContentType="application/vnd.openxmlformats-officedocument.presentationml.slide+xml"/>
  <Override PartName="/ppt/slides/slide79.xml" ContentType="application/vnd.openxmlformats-officedocument.presentationml.slide+xml"/>
  <Override PartName="/ppt/slides/slide86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8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3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8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27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3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5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89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6.xml" ContentType="application/vnd.openxmlformats-officedocument.presentationml.notesSlide+xml"/>
  <Default Extension="rels" ContentType="application/vnd.openxmlformats-package.relationships+xml"/>
  <Override PartName="/ppt/notesSlides/notesSlide5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2.xml" ContentType="application/vnd.openxmlformats-officedocument.presentationml.slide+xml"/>
  <Default Extension="png" ContentType="image/png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8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90.xml" ContentType="application/vnd.openxmlformats-officedocument.presentationml.notesSlide+xml"/>
  <Override PartName="/ppt/slides/slide13.xml" ContentType="application/vnd.openxmlformats-officedocument.presentationml.slide+xml"/>
  <Override PartName="/docProps/app.xml" ContentType="application/vnd.openxmlformats-officedocument.extended-properties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8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8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91.xml" ContentType="application/vnd.openxmlformats-officedocument.presentationml.notesSlide+xml"/>
  <Override PartName="/ppt/slides/slide14.xml" ContentType="application/vnd.openxmlformats-officedocument.presentationml.slide+xml"/>
  <Override PartName="/ppt/viewProps.xml" ContentType="application/vnd.openxmlformats-officedocument.presentationml.viewProps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docProps/core.xml" ContentType="application/vnd.openxmlformats-package.core-properties+xml"/>
  <Override PartName="/ppt/slides/slide51.xml" ContentType="application/vnd.openxmlformats-officedocument.presentationml.slide+xml"/>
  <Override PartName="/ppt/notesSlides/notesSlide5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86.xml" ContentType="application/vnd.openxmlformats-officedocument.presentationml.notes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41.xml" ContentType="application/vnd.openxmlformats-officedocument.presentationml.slide+xml"/>
  <Override PartName="/ppt/slides/slide52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87.xml" ContentType="application/vnd.openxmlformats-officedocument.presentationml.notesSlide+xml"/>
  <Override PartName="/ppt/theme/theme2.xml" ContentType="application/vnd.openxmlformats-officedocument.them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7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36.xml" ContentType="application/vnd.openxmlformats-officedocument.presentationml.slide+xml"/>
  <Override PartName="/ppt/slides/slide43.xml" ContentType="application/vnd.openxmlformats-officedocument.presentationml.slide+xml"/>
  <Override PartName="/ppt/slides/slide54.xml" ContentType="application/vnd.openxmlformats-officedocument.presentationml.slide+xml"/>
  <Override PartName="/ppt/slides/slide61.xml" ContentType="application/vnd.openxmlformats-officedocument.presentationml.slide+xml"/>
  <Override PartName="/ppt/slides/slide72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8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93"/>
  </p:notesMasterIdLst>
  <p:sldIdLst>
    <p:sldId id="403" r:id="rId2"/>
    <p:sldId id="771" r:id="rId3"/>
    <p:sldId id="816" r:id="rId4"/>
    <p:sldId id="821" r:id="rId5"/>
    <p:sldId id="825" r:id="rId6"/>
    <p:sldId id="815" r:id="rId7"/>
    <p:sldId id="827" r:id="rId8"/>
    <p:sldId id="850" r:id="rId9"/>
    <p:sldId id="828" r:id="rId10"/>
    <p:sldId id="829" r:id="rId11"/>
    <p:sldId id="818" r:id="rId12"/>
    <p:sldId id="852" r:id="rId13"/>
    <p:sldId id="817" r:id="rId14"/>
    <p:sldId id="830" r:id="rId15"/>
    <p:sldId id="844" r:id="rId16"/>
    <p:sldId id="845" r:id="rId17"/>
    <p:sldId id="846" r:id="rId18"/>
    <p:sldId id="847" r:id="rId19"/>
    <p:sldId id="858" r:id="rId20"/>
    <p:sldId id="823" r:id="rId21"/>
    <p:sldId id="623" r:id="rId22"/>
    <p:sldId id="624" r:id="rId23"/>
    <p:sldId id="859" r:id="rId24"/>
    <p:sldId id="833" r:id="rId25"/>
    <p:sldId id="860" r:id="rId26"/>
    <p:sldId id="861" r:id="rId27"/>
    <p:sldId id="862" r:id="rId28"/>
    <p:sldId id="834" r:id="rId29"/>
    <p:sldId id="835" r:id="rId30"/>
    <p:sldId id="836" r:id="rId31"/>
    <p:sldId id="837" r:id="rId32"/>
    <p:sldId id="838" r:id="rId33"/>
    <p:sldId id="819" r:id="rId34"/>
    <p:sldId id="770" r:id="rId35"/>
    <p:sldId id="848" r:id="rId36"/>
    <p:sldId id="849" r:id="rId37"/>
    <p:sldId id="736" r:id="rId38"/>
    <p:sldId id="851" r:id="rId39"/>
    <p:sldId id="776" r:id="rId40"/>
    <p:sldId id="790" r:id="rId41"/>
    <p:sldId id="791" r:id="rId42"/>
    <p:sldId id="792" r:id="rId43"/>
    <p:sldId id="820" r:id="rId44"/>
    <p:sldId id="795" r:id="rId45"/>
    <p:sldId id="797" r:id="rId46"/>
    <p:sldId id="798" r:id="rId47"/>
    <p:sldId id="799" r:id="rId48"/>
    <p:sldId id="800" r:id="rId49"/>
    <p:sldId id="801" r:id="rId50"/>
    <p:sldId id="802" r:id="rId51"/>
    <p:sldId id="803" r:id="rId52"/>
    <p:sldId id="777" r:id="rId53"/>
    <p:sldId id="796" r:id="rId54"/>
    <p:sldId id="785" r:id="rId55"/>
    <p:sldId id="804" r:id="rId56"/>
    <p:sldId id="843" r:id="rId57"/>
    <p:sldId id="713" r:id="rId58"/>
    <p:sldId id="722" r:id="rId59"/>
    <p:sldId id="619" r:id="rId60"/>
    <p:sldId id="620" r:id="rId61"/>
    <p:sldId id="759" r:id="rId62"/>
    <p:sldId id="659" r:id="rId63"/>
    <p:sldId id="628" r:id="rId64"/>
    <p:sldId id="685" r:id="rId65"/>
    <p:sldId id="765" r:id="rId66"/>
    <p:sldId id="625" r:id="rId67"/>
    <p:sldId id="663" r:id="rId68"/>
    <p:sldId id="664" r:id="rId69"/>
    <p:sldId id="666" r:id="rId70"/>
    <p:sldId id="761" r:id="rId71"/>
    <p:sldId id="762" r:id="rId72"/>
    <p:sldId id="671" r:id="rId73"/>
    <p:sldId id="672" r:id="rId74"/>
    <p:sldId id="813" r:id="rId75"/>
    <p:sldId id="814" r:id="rId76"/>
    <p:sldId id="786" r:id="rId77"/>
    <p:sldId id="806" r:id="rId78"/>
    <p:sldId id="807" r:id="rId79"/>
    <p:sldId id="808" r:id="rId80"/>
    <p:sldId id="788" r:id="rId81"/>
    <p:sldId id="839" r:id="rId82"/>
    <p:sldId id="832" r:id="rId83"/>
    <p:sldId id="767" r:id="rId84"/>
    <p:sldId id="840" r:id="rId85"/>
    <p:sldId id="841" r:id="rId86"/>
    <p:sldId id="853" r:id="rId87"/>
    <p:sldId id="842" r:id="rId88"/>
    <p:sldId id="854" r:id="rId89"/>
    <p:sldId id="855" r:id="rId90"/>
    <p:sldId id="856" r:id="rId91"/>
    <p:sldId id="857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E1FF"/>
    <a:srgbClr val="C0EBF6"/>
    <a:srgbClr val="E6E6E6"/>
    <a:srgbClr val="F26815"/>
    <a:srgbClr val="F3E962"/>
    <a:srgbClr val="3E3E3E"/>
    <a:srgbClr val="4D4D4D"/>
    <a:srgbClr val="F3F055"/>
    <a:srgbClr val="FF0000"/>
    <a:srgbClr val="F3C5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howGuides="1">
      <p:cViewPr varScale="1">
        <p:scale>
          <a:sx n="134" d="100"/>
          <a:sy n="134" d="100"/>
        </p:scale>
        <p:origin x="-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fld id="{9C38571E-1BA9-6F42-AB09-E2BD616A5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1A67-1B2A-1C4F-8F1B-59A80E4FBCA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C0BFC-A67C-3E4F-8B19-F7A49B89BA2F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83C2F-95C9-304A-BB3E-9A45F9AAAF97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9A5A-6DCF-E449-8ACE-BD183F717554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2D514-3DD4-A24F-BEAD-78861AB922BD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B2BAF17-B3DD-1D41-8ED5-D55C3393280B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8C68E-0B78-1B4A-BFD6-D9F2D41AC3F6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28AD1-AB78-2242-BE9D-8E3870B6E167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BB30D-5096-F54F-AC4A-F333539C2E14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2B5AF2A1-0B5F-EF4A-B144-8713131413DE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45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70D615E9-0049-C34D-BF89-A9343789FDCC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46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4EFBCAB-FF4E-B349-BFFF-10C88BDA5B84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47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34D3DD4F-455B-E64B-B960-42C3184B7498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48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5A2A004-6549-714F-A691-00338F3997DF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49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597D0110-B6FD-6D43-908E-DDC6905F561B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50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C9015A7-B4B7-BB48-9D08-A72B96A49808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51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68874A45-E6DF-294F-91D3-2389FD1E50EB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A73D2-1128-E041-9989-5A56D3366C0F}" type="slidenum">
              <a:rPr lang="en-US" altLang="zh-TW"/>
              <a:pPr/>
              <a:t>77</a:t>
            </a:fld>
            <a:endParaRPr lang="en-US" altLang="zh-TW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05BB2-FF93-C54C-93F7-A9C42EE0D2A7}" type="slidenum">
              <a:rPr lang="en-US" altLang="zh-TW"/>
              <a:pPr/>
              <a:t>78</a:t>
            </a:fld>
            <a:endParaRPr lang="en-US" altLang="zh-TW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512DD-896F-4349-947E-027CAE304908}" type="slidenum">
              <a:rPr lang="en-US" altLang="zh-TW"/>
              <a:pPr/>
              <a:t>79</a:t>
            </a:fld>
            <a:endParaRPr lang="en-US" altLang="zh-TW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642BBF8-98A7-F043-9B6B-9C2AF633ABE5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B2BAF17-B3DD-1D41-8ED5-D55C3393280B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471CA43B-5635-FB43-8AF7-79393ACDCE82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36CE0C3-3ED2-674F-820B-43258B334FBB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C724DFBF-569A-FD43-B47D-35E15EB4F8E3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AE4930AA-C6BE-8643-AD20-259C9D383E2D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9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cohen1/files/professional/talks/talks_spring2009/MiMeS_Paris/movies/COUP_optical_xray_m3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cohen1/files/professional/talks/talks_spring2009/MiMeS_Paris/movies/COUP_variability_m1.mpg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8.png"/><Relationship Id="rId4" Type="http://schemas.openxmlformats.org/officeDocument/2006/relationships/image" Target="../media/image1.png"/><Relationship Id="rId5" Type="http://schemas.openxmlformats.org/officeDocument/2006/relationships/image" Target="../media/image49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0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25.png"/><Relationship Id="rId4" Type="http://schemas.openxmlformats.org/officeDocument/2006/relationships/image" Target="../media/image5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48.png"/><Relationship Id="rId6" Type="http://schemas.openxmlformats.org/officeDocument/2006/relationships/image" Target="../media/image56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66700" y="457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4025" indent="-454025" algn="ctr" eaLnBrk="0" hangingPunct="0">
              <a:spcBef>
                <a:spcPts val="3600"/>
              </a:spcBef>
              <a:defRPr/>
            </a:pPr>
            <a:r>
              <a:rPr lang="en-US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X-ray Diagnostics and Their Relationship to Magnetic Fields</a:t>
            </a:r>
            <a:endParaRPr lang="en-US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4100" y="2690336"/>
            <a:ext cx="449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Cohen</a:t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Swarthmore College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5" descr="f5b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8874" y="4724399"/>
            <a:ext cx="1850725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orion_x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24400"/>
            <a:ext cx="1828800" cy="18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023" y="1066800"/>
            <a:ext cx="747195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E: </a:t>
            </a:r>
            <a:r>
              <a:rPr lang="en-US" i="1" dirty="0" smtClean="0">
                <a:solidFill>
                  <a:srgbClr val="D2E1FF"/>
                </a:solidFill>
              </a:rPr>
              <a:t>XMM</a:t>
            </a:r>
            <a:r>
              <a:rPr lang="en-US" dirty="0" smtClean="0">
                <a:solidFill>
                  <a:srgbClr val="D2E1FF"/>
                </a:solidFill>
              </a:rPr>
              <a:t> light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61722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D2E1FF"/>
                </a:solidFill>
              </a:rPr>
              <a:t>Sanz-Forcada</a:t>
            </a:r>
            <a:r>
              <a:rPr lang="en-US" sz="1600" dirty="0" smtClean="0">
                <a:solidFill>
                  <a:srgbClr val="D2E1FF"/>
                </a:solidFill>
              </a:rPr>
              <a:t> et al.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066800"/>
            <a:ext cx="6172200" cy="50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541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XMM EPIC </a:t>
            </a:r>
            <a:r>
              <a:rPr lang="en-US" dirty="0" smtClean="0">
                <a:solidFill>
                  <a:srgbClr val="D2E1FF"/>
                </a:solidFill>
              </a:rPr>
              <a:t>spectrum of </a:t>
            </a:r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096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D2E1FF"/>
                </a:solidFill>
              </a:rPr>
              <a:t>Sanz-Forcada</a:t>
            </a:r>
            <a:r>
              <a:rPr lang="en-US" sz="1600" dirty="0" smtClean="0">
                <a:solidFill>
                  <a:srgbClr val="D2E1FF"/>
                </a:solidFill>
              </a:rPr>
              <a:t> et al.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CCFFCC"/>
                </a:solidFill>
                <a:effectLst/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121450" y="152400"/>
            <a:ext cx="6955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Differences between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Ori C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and a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normal O star 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Hot plasma emitting thermal x-rays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1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r>
              <a:rPr lang="en-US" dirty="0" smtClean="0">
                <a:solidFill>
                  <a:srgbClr val="D2E1FF"/>
                </a:solidFill>
              </a:rPr>
              <a:t> ~ 12 ×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~ 12 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ROSAT  </a:t>
            </a:r>
            <a:r>
              <a:rPr lang="en-US" dirty="0" smtClean="0">
                <a:solidFill>
                  <a:srgbClr val="D2E1FF"/>
                </a:solidFill>
              </a:rPr>
              <a:t>150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2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  <a:p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, </a:t>
            </a:r>
            <a:r>
              <a:rPr lang="en-US" i="1" dirty="0" smtClean="0">
                <a:solidFill>
                  <a:srgbClr val="D2E1FF"/>
                </a:solidFill>
              </a:rPr>
              <a:t>XMM  </a:t>
            </a:r>
            <a:r>
              <a:rPr lang="en-US" dirty="0" smtClean="0">
                <a:solidFill>
                  <a:srgbClr val="D2E1FF"/>
                </a:solidFill>
              </a:rPr>
              <a:t>500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10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Shock heating: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D2E1FF"/>
                </a:solidFill>
              </a:rPr>
              <a:t>v</a:t>
            </a:r>
            <a:r>
              <a:rPr lang="en-US" dirty="0" smtClean="0">
                <a:solidFill>
                  <a:srgbClr val="D2E1FF"/>
                </a:solidFill>
              </a:rPr>
              <a:t> = 300 km gives T ~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(and T ~ v</a:t>
            </a:r>
            <a:r>
              <a:rPr lang="en-US" baseline="30000" dirty="0" smtClean="0">
                <a:solidFill>
                  <a:srgbClr val="D2E1FF"/>
                </a:solidFill>
              </a:rPr>
              <a:t>2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2649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50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2647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48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495300" y="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grating spectra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228600" y="2819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C: hotter plasma, narrower emission lines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228600" y="5562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</a:rPr>
              <a:t>z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Pup: cooler plasma, broad emission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4704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5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4702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3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4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CCFFCC"/>
                </a:solidFill>
                <a:effectLst/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4696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H-like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/</a:t>
            </a: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ratio is temperature sensitive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CCFFCC"/>
                </a:solidFill>
                <a:effectLst/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82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magnetic O star –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– is hotter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3124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</a:t>
            </a:r>
            <a:r>
              <a:rPr lang="en-US" altLang="zh-TW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Emission Measure </a:t>
            </a: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640080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2051"/>
            <a:ext cx="5539582" cy="62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981200" y="32766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>
                <a:effectLst/>
                <a:ea typeface="新細明體" charset="-120"/>
                <a:cs typeface="新細明體" charset="-120"/>
              </a:rPr>
              <a:t>1000 km s</a:t>
            </a:r>
            <a:r>
              <a:rPr lang="en-US" altLang="zh-TW" sz="1200" baseline="30000">
                <a:effectLst/>
                <a:ea typeface="新細明體" charset="-120"/>
                <a:cs typeface="新細明體" charset="-120"/>
              </a:rPr>
              <a:t>-1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876800" y="3810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lines are significantly </a:t>
            </a:r>
            <a:r>
              <a:rPr lang="en-US" altLang="zh-TW" b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narrower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, too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76200"/>
            <a:ext cx="4419600" cy="3141663"/>
            <a:chOff x="96" y="96"/>
            <a:chExt cx="2784" cy="1979"/>
          </a:xfrm>
        </p:grpSpPr>
        <p:pic>
          <p:nvPicPr>
            <p:cNvPr id="120844" name="Picture 7" descr="toriC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96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5" name="Text Box 8"/>
            <p:cNvSpPr txBox="1">
              <a:spLocks noChangeArrowheads="1"/>
            </p:cNvSpPr>
            <p:nvPr/>
          </p:nvSpPr>
          <p:spPr bwMode="auto">
            <a:xfrm>
              <a:off x="1872" y="240"/>
              <a:ext cx="86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q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(O7 V)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" y="3716338"/>
            <a:ext cx="4419600" cy="3141662"/>
            <a:chOff x="96" y="2245"/>
            <a:chExt cx="2784" cy="1979"/>
          </a:xfrm>
        </p:grpSpPr>
        <p:pic>
          <p:nvPicPr>
            <p:cNvPr id="120842" name="Picture 10" descr="zpup_N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245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1968" y="2400"/>
              <a:ext cx="72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z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Pup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(O4 If)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438400" y="3505200"/>
            <a:ext cx="685800" cy="152400"/>
            <a:chOff x="1536" y="2208"/>
            <a:chExt cx="432" cy="96"/>
          </a:xfrm>
        </p:grpSpPr>
        <p:sp>
          <p:nvSpPr>
            <p:cNvPr id="195597" name="Line 13"/>
            <p:cNvSpPr>
              <a:spLocks noChangeShapeType="1"/>
            </p:cNvSpPr>
            <p:nvPr/>
          </p:nvSpPr>
          <p:spPr bwMode="auto">
            <a:xfrm>
              <a:off x="1536" y="2256"/>
              <a:ext cx="432" cy="0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8" name="Line 14"/>
            <p:cNvSpPr>
              <a:spLocks noChangeShapeType="1"/>
            </p:cNvSpPr>
            <p:nvPr/>
          </p:nvSpPr>
          <p:spPr bwMode="auto">
            <a:xfrm>
              <a:off x="1968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9" name="Line 15"/>
            <p:cNvSpPr>
              <a:spLocks noChangeShapeType="1"/>
            </p:cNvSpPr>
            <p:nvPr/>
          </p:nvSpPr>
          <p:spPr bwMode="auto">
            <a:xfrm>
              <a:off x="1536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62" y="774700"/>
            <a:ext cx="7325275" cy="530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6096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D2E1FF"/>
                </a:solidFill>
              </a:rPr>
              <a:t>Wade et al. 2008</a:t>
            </a:r>
            <a:endParaRPr lang="en-US" sz="1600" dirty="0" smtClean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8600"/>
            <a:ext cx="541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Dipole magnetic field 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Recently discovered dipole magnetic field </a:t>
            </a:r>
            <a:br>
              <a:rPr lang="en-US" altLang="zh-TW" sz="2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2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of &gt; 1 </a:t>
            </a:r>
            <a:r>
              <a:rPr lang="en-US" altLang="zh-TW" sz="28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kG</a:t>
            </a:r>
            <a:r>
              <a:rPr lang="en-US" altLang="zh-TW" sz="2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: </a:t>
            </a: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Zeeman Doppler spectroscopy (Wade et al. 2006)</a:t>
            </a:r>
            <a:endParaRPr lang="en-US" altLang="zh-TW" sz="18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Simulation/visualization courtesy R. Townsend</a:t>
            </a:r>
            <a:b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Movie available at astro.swarthmore.edu/~cohen/presentations/apip09/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/>
                <a:ea typeface="Lucida Grande"/>
                <a:cs typeface="Helvetica"/>
              </a:rPr>
              <a:t>rrm-o25-i75-b60-redt.avi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rrm-o25-i75-b60-redt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7400" y="1219200"/>
            <a:ext cx="5105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5a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temperature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simulations of magnetically channeled wind</a:t>
            </a: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1905000" y="3200400"/>
            <a:ext cx="152400" cy="1524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 flipV="1">
            <a:off x="1828800" y="3657600"/>
            <a:ext cx="228600" cy="762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181100" y="57150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Channeled collision is close to head-on – </a:t>
            </a:r>
            <a:b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&gt;1000 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: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7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 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800600" y="5334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simulations by A. </a:t>
            </a:r>
            <a:r>
              <a:rPr lang="en-US" altLang="zh-TW" sz="1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</a:t>
            </a:r>
            <a:r>
              <a:rPr lang="en-US" altLang="zh-TW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-Doula; </a:t>
            </a:r>
            <a:r>
              <a:rPr lang="en-US" altLang="zh-TW" sz="1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altLang="zh-TW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0" y="152400"/>
            <a:ext cx="7315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 emission measure </a:t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pic>
        <p:nvPicPr>
          <p:cNvPr id="118787" name="Picture 3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4800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4114800" y="45720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 of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reproduces the observed differential 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524000" y="5791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1143000"/>
            <a:ext cx="40687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3000"/>
            <a:ext cx="607536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1571625"/>
            <a:ext cx="5738812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1524000"/>
            <a:ext cx="3530600" cy="30480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1600" y="990600"/>
            <a:ext cx="3323696" cy="43815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Launched 2000: superior sensitivity, spatial resolution, and spectral resolution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5562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Sub-</a:t>
            </a:r>
            <a:r>
              <a:rPr lang="en-US" dirty="0" err="1" smtClean="0">
                <a:solidFill>
                  <a:srgbClr val="D2E1FF"/>
                </a:solidFill>
              </a:rPr>
              <a:t>arcsecond</a:t>
            </a:r>
            <a:r>
              <a:rPr lang="en-US" dirty="0" smtClean="0">
                <a:solidFill>
                  <a:srgbClr val="D2E1FF"/>
                </a:solidFill>
              </a:rPr>
              <a:t> resolution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9600"/>
            <a:ext cx="6119813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4478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low-mass stars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5257800" y="990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high-mass stars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Stellar rotation vs. X-ray luminosity</a:t>
            </a:r>
          </a:p>
        </p:txBody>
      </p:sp>
      <p:pic>
        <p:nvPicPr>
          <p:cNvPr id="26629" name="Picture 7" descr="lx_vsini_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43434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lx_vsini_ear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44196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548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26815"/>
                </a:solidFill>
              </a:rPr>
              <a:t>No trend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Temperatures – signs of magnetically channeled wind shocks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But what about magnetic stars with soft X-rays?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89916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6934200" y="685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sym typeface="Symbol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28600"/>
            <a:ext cx="472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D2E1FF"/>
                </a:solidFill>
              </a:rPr>
              <a:t>Chandra </a:t>
            </a:r>
            <a:r>
              <a:rPr lang="en-US" dirty="0">
                <a:solidFill>
                  <a:srgbClr val="D2E1FF"/>
                </a:solidFill>
              </a:rPr>
              <a:t>HETGS/MEG spectrum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~ 1000 ~ 300 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)</a:t>
            </a:r>
            <a:endParaRPr lang="en-US" dirty="0">
              <a:solidFill>
                <a:srgbClr val="D2E1FF"/>
              </a:solidFill>
            </a:endParaRPr>
          </a:p>
        </p:txBody>
      </p:sp>
      <p:cxnSp>
        <p:nvCxnSpPr>
          <p:cNvPr id="55301" name="Straight Arrow Connector 5"/>
          <p:cNvCxnSpPr>
            <a:cxnSpLocks noChangeShapeType="1"/>
          </p:cNvCxnSpPr>
          <p:nvPr/>
        </p:nvCxnSpPr>
        <p:spPr bwMode="auto">
          <a:xfrm rot="16200000" flipV="1">
            <a:off x="1104900" y="3617913"/>
            <a:ext cx="531813" cy="15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02" name="Straight Arrow Connector 7"/>
          <p:cNvCxnSpPr>
            <a:cxnSpLocks noChangeShapeType="1"/>
          </p:cNvCxnSpPr>
          <p:nvPr/>
        </p:nvCxnSpPr>
        <p:spPr bwMode="auto">
          <a:xfrm rot="16200000" flipV="1">
            <a:off x="1333501" y="3619500"/>
            <a:ext cx="531812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11430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Si</a:t>
            </a:r>
          </a:p>
        </p:txBody>
      </p:sp>
      <p:cxnSp>
        <p:nvCxnSpPr>
          <p:cNvPr id="55304" name="Straight Arrow Connector 9"/>
          <p:cNvCxnSpPr>
            <a:cxnSpLocks noChangeShapeType="1"/>
          </p:cNvCxnSpPr>
          <p:nvPr/>
        </p:nvCxnSpPr>
        <p:spPr bwMode="auto">
          <a:xfrm rot="16200000" flipV="1">
            <a:off x="1943100" y="3617913"/>
            <a:ext cx="531813" cy="15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05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2324101" y="3619500"/>
            <a:ext cx="531812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20574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Mg</a:t>
            </a:r>
          </a:p>
        </p:txBody>
      </p:sp>
      <p:cxnSp>
        <p:nvCxnSpPr>
          <p:cNvPr id="55307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3391694" y="3618706"/>
            <a:ext cx="533400" cy="1588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08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3999707" y="3618706"/>
            <a:ext cx="533400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35814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Ne</a:t>
            </a:r>
          </a:p>
        </p:txBody>
      </p:sp>
      <p:cxnSp>
        <p:nvCxnSpPr>
          <p:cNvPr id="55310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6134100" y="3617913"/>
            <a:ext cx="531813" cy="15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11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7200107" y="3618706"/>
            <a:ext cx="533400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66294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O</a:t>
            </a:r>
          </a:p>
        </p:txBody>
      </p:sp>
      <p:cxnSp>
        <p:nvCxnSpPr>
          <p:cNvPr id="55313" name="Straight Arrow Connector 18"/>
          <p:cNvCxnSpPr>
            <a:cxnSpLocks noChangeShapeType="1"/>
          </p:cNvCxnSpPr>
          <p:nvPr/>
        </p:nvCxnSpPr>
        <p:spPr bwMode="auto">
          <a:xfrm rot="16200000" flipV="1">
            <a:off x="4610100" y="3543300"/>
            <a:ext cx="609600" cy="2286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55314" name="Straight Arrow Connector 22"/>
          <p:cNvCxnSpPr>
            <a:cxnSpLocks noChangeShapeType="1"/>
          </p:cNvCxnSpPr>
          <p:nvPr/>
        </p:nvCxnSpPr>
        <p:spPr bwMode="auto">
          <a:xfrm rot="16200000" flipV="1">
            <a:off x="4762500" y="3543300"/>
            <a:ext cx="609600" cy="2286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55315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5105400" y="3581400"/>
            <a:ext cx="609600" cy="1524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5531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5181600" y="3581400"/>
            <a:ext cx="609600" cy="1524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4876800" y="4033838"/>
            <a:ext cx="685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Fe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563880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</a:rPr>
              <a:t>H-like</a:t>
            </a:r>
          </a:p>
          <a:p>
            <a:pPr>
              <a:defRPr/>
            </a:pPr>
            <a:r>
              <a:rPr lang="en-US" dirty="0">
                <a:solidFill>
                  <a:srgbClr val="41FA0E"/>
                </a:solidFill>
              </a:rPr>
              <a:t>He-like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about zeta Ori?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0" y="609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Both have CCD detectors for imaging spectroscopy (at low spectral resolution: </a:t>
            </a:r>
            <a:r>
              <a:rPr lang="en-US" i="1" dirty="0" smtClean="0">
                <a:solidFill>
                  <a:srgbClr val="D2E1FF"/>
                </a:solidFill>
              </a:rPr>
              <a:t>R</a:t>
            </a:r>
            <a:r>
              <a:rPr lang="en-US" dirty="0" smtClean="0">
                <a:solidFill>
                  <a:srgbClr val="D2E1FF"/>
                </a:solidFill>
              </a:rPr>
              <a:t>~20 to 50)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743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And – with lower sensitivity – both have grating spectrometers with resolutions of a few 100 to ~1000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1" descr="OrionBeltx_demartin_f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066800"/>
            <a:ext cx="6191250" cy="4916488"/>
          </a:xfrm>
          <a:prstGeom prst="rect">
            <a:avLst/>
          </a:prstGeom>
          <a:noFill/>
        </p:spPr>
      </p:pic>
      <p:sp>
        <p:nvSpPr>
          <p:cNvPr id="168962" name="Line 2"/>
          <p:cNvSpPr>
            <a:spLocks noChangeShapeType="1"/>
          </p:cNvSpPr>
          <p:nvPr/>
        </p:nvSpPr>
        <p:spPr bwMode="auto">
          <a:xfrm>
            <a:off x="990600" y="609600"/>
            <a:ext cx="1981200" cy="3505200"/>
          </a:xfrm>
          <a:prstGeom prst="line">
            <a:avLst/>
          </a:prstGeom>
          <a:noFill/>
          <a:ln w="9525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O9.5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zori_MgLya_smooth_me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200150"/>
            <a:ext cx="6172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43100" y="6019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 XII Lyman-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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</a:t>
            </a:r>
            <a:r>
              <a:rPr lang="en-US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0.1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752600" y="457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O9.5 - less massive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zori_bestf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420688"/>
            <a:ext cx="8129587" cy="601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about late O and early B stars with big filling factors and narrow lines?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6324600" y="63246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Yuri </a:t>
            </a:r>
            <a:r>
              <a:rPr lang="en-US" sz="1400" dirty="0" err="1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Beletsky</a:t>
            </a:r>
            <a:r>
              <a:rPr lang="en-US" sz="1400" dirty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(ESO)</a:t>
            </a:r>
            <a:endParaRPr lang="en-US" dirty="0">
              <a:solidFill>
                <a:schemeClr val="accent3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685800" y="9906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838200" y="762000"/>
            <a:ext cx="2362200" cy="3657600"/>
          </a:xfrm>
          <a:prstGeom prst="rect">
            <a:avLst/>
          </a:prstGeom>
          <a:noFill/>
          <a:ln w="9525">
            <a:solidFill>
              <a:srgbClr val="F3E96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685800" y="9906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838200" y="762000"/>
            <a:ext cx="2362200" cy="3657600"/>
          </a:xfrm>
          <a:prstGeom prst="rect">
            <a:avLst/>
          </a:prstGeom>
          <a:noFill/>
          <a:ln w="9525">
            <a:solidFill>
              <a:srgbClr val="F3E96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 flipH="1">
            <a:off x="1295400" y="228600"/>
            <a:ext cx="2590800" cy="19812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scrossfield_beletsky_big_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849313"/>
            <a:ext cx="4572000" cy="5157787"/>
          </a:xfrm>
          <a:prstGeom prst="rect">
            <a:avLst/>
          </a:prstGeom>
          <a:noFill/>
        </p:spPr>
      </p:pic>
      <p:sp>
        <p:nvSpPr>
          <p:cNvPr id="420867" name="Line 3"/>
          <p:cNvSpPr>
            <a:spLocks noChangeShapeType="1"/>
          </p:cNvSpPr>
          <p:nvPr/>
        </p:nvSpPr>
        <p:spPr bwMode="auto">
          <a:xfrm>
            <a:off x="2743200" y="762000"/>
            <a:ext cx="2438400" cy="2057400"/>
          </a:xfrm>
          <a:prstGeom prst="line">
            <a:avLst/>
          </a:prstGeom>
          <a:noFill/>
          <a:ln w="9525">
            <a:solidFill>
              <a:srgbClr val="D2E1FF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2819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pitchFamily="-97" charset="2"/>
              <a:buChar char="b"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Crucis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sz="16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aliases: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Mimosa</a:t>
            </a: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HD 111123</a:t>
            </a:r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massive (16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baseline="-250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luminous (34,000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baseline="-250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hot (30,000 K) star</a:t>
            </a: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1143000" y="4953000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…but not quite as hot, massive, and luminous as an O star: a B0.5 III star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bodespread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bodespread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</p:spPr>
      </p:pic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6172200" y="1981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6172200" y="1905000"/>
            <a:ext cx="1524000" cy="1143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500px-Flag_of_Braz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5334000" cy="3730625"/>
          </a:xfrm>
          <a:prstGeom prst="rect">
            <a:avLst/>
          </a:prstGeom>
          <a:noFill/>
        </p:spPr>
      </p:pic>
      <p:pic>
        <p:nvPicPr>
          <p:cNvPr id="345091" name="Picture 3" descr="800px-Flag_of_Sam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2514600" cy="1257300"/>
          </a:xfrm>
          <a:prstGeom prst="rect">
            <a:avLst/>
          </a:prstGeom>
          <a:noFill/>
        </p:spPr>
      </p:pic>
      <p:pic>
        <p:nvPicPr>
          <p:cNvPr id="345092" name="Picture 4" descr="800px-Flag_of_New_Zea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200400"/>
            <a:ext cx="2552700" cy="1276350"/>
          </a:xfrm>
          <a:prstGeom prst="rect">
            <a:avLst/>
          </a:prstGeom>
          <a:noFill/>
        </p:spPr>
      </p:pic>
      <p:pic>
        <p:nvPicPr>
          <p:cNvPr id="345093" name="Picture 5" descr="768px-Flag_of_Papua_New_Guin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800600"/>
            <a:ext cx="2514600" cy="1885950"/>
          </a:xfrm>
          <a:prstGeom prst="rect">
            <a:avLst/>
          </a:prstGeom>
          <a:noFill/>
        </p:spPr>
      </p:pic>
      <p:pic>
        <p:nvPicPr>
          <p:cNvPr id="345095" name="Picture 7" descr="Australia-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52400"/>
            <a:ext cx="25146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fe_line_wid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19" y="1016301"/>
            <a:ext cx="6704762" cy="4825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Crucis</a:t>
            </a:r>
            <a:r>
              <a:rPr lang="en-US" dirty="0" smtClean="0">
                <a:solidFill>
                  <a:srgbClr val="D2E1FF"/>
                </a:solidFill>
              </a:rPr>
              <a:t> (B0.5 V): lines are narrow!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effectLst/>
              </a:rPr>
              <a:t>unresolved</a:t>
            </a:r>
            <a:endParaRPr lang="en-US" sz="1800" dirty="0">
              <a:solidFill>
                <a:srgbClr val="008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effectLst/>
              </a:rPr>
              <a:t>best-fit</a:t>
            </a:r>
            <a:endParaRPr lang="en-US" sz="18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438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effectLst/>
              </a:rPr>
              <a:t>wind-broadened</a:t>
            </a:r>
            <a:endParaRPr lang="en-US" sz="1800" dirty="0">
              <a:solidFill>
                <a:schemeClr val="accent2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2895600" y="3124200"/>
            <a:ext cx="304800" cy="3048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5486400" y="2667001"/>
            <a:ext cx="762000" cy="152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5257800" y="1828800"/>
            <a:ext cx="762000" cy="152400"/>
          </a:xfrm>
          <a:prstGeom prst="straightConnector1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95600" y="594360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Fe XVII line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line1897_widt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48957"/>
            <a:ext cx="7315200" cy="536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2E1FF"/>
                </a:solidFill>
              </a:rPr>
              <a:t> Cru: O VIII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line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linewidth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71" y="444873"/>
            <a:ext cx="8342857" cy="596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Later-type massive stars with weaker winds… X-ray production is hard to explain…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D2E1FF"/>
                </a:solidFill>
              </a:rPr>
              <a:t>Part 2: Magnetically Channeled Winds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0960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26815"/>
                </a:solidFill>
              </a:rPr>
              <a:t>Predictions: </a:t>
            </a:r>
          </a:p>
          <a:p>
            <a:pPr>
              <a:defRPr/>
            </a:pPr>
            <a:endParaRPr lang="en-US" dirty="0">
              <a:solidFill>
                <a:srgbClr val="F3C556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F3C556"/>
                </a:solidFill>
              </a:rPr>
              <a:t>Shocks are strong – head-on – and so plasma is hotter;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F3C556"/>
                </a:solidFill>
              </a:rPr>
              <a:t>Hot plasma is moving much slower (confinement);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F3C556"/>
                </a:solidFill>
              </a:rPr>
              <a:t>Rotational modulation of X-ray flux;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F3C556"/>
                </a:solidFill>
              </a:rPr>
              <a:t>Hot plasma is ~1 R</a:t>
            </a:r>
            <a:r>
              <a:rPr lang="en-US" baseline="-25000" dirty="0">
                <a:solidFill>
                  <a:srgbClr val="F3C556"/>
                </a:solidFill>
              </a:rPr>
              <a:t>*</a:t>
            </a:r>
            <a:r>
              <a:rPr lang="en-US" dirty="0">
                <a:solidFill>
                  <a:srgbClr val="F3C556"/>
                </a:solidFill>
              </a:rPr>
              <a:t> above the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2649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50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264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2647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48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495300" y="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grating spectra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228600" y="2819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C: hotter plasma, narrower emission lines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228600" y="5562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</a:rPr>
              <a:t>z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Pup: cooler plasma, broad emission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6096000" y="144333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 C</a:t>
            </a:r>
            <a:endParaRPr lang="en-US" altLang="zh-TW" dirty="0">
              <a:solidFill>
                <a:srgbClr val="D2E1FF"/>
              </a:solidFill>
              <a:effectLst/>
              <a:ea typeface="新細明體" charset="-120"/>
              <a:cs typeface="新細明體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219200"/>
            <a:ext cx="6781681" cy="5395913"/>
            <a:chOff x="1542" y="1392"/>
            <a:chExt cx="3361" cy="2631"/>
          </a:xfrm>
        </p:grpSpPr>
        <p:pic>
          <p:nvPicPr>
            <p:cNvPr id="20486" name="Picture 4" descr="orion_xr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2" y="1392"/>
              <a:ext cx="2634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5157" name="Line 5"/>
            <p:cNvSpPr>
              <a:spLocks noChangeShapeType="1"/>
            </p:cNvSpPr>
            <p:nvPr/>
          </p:nvSpPr>
          <p:spPr bwMode="auto">
            <a:xfrm flipH="1">
              <a:off x="2880" y="1689"/>
              <a:ext cx="2023" cy="1047"/>
            </a:xfrm>
            <a:prstGeom prst="line">
              <a:avLst/>
            </a:prstGeom>
            <a:noFill/>
            <a:ln w="15875">
              <a:solidFill>
                <a:srgbClr val="D2E1FF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 ACIS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Orion </a:t>
            </a:r>
            <a:r>
              <a:rPr lang="en-US" dirty="0">
                <a:solidFill>
                  <a:srgbClr val="D2E1FF"/>
                </a:solidFill>
              </a:rPr>
              <a:t>Nebula </a:t>
            </a:r>
            <a:r>
              <a:rPr lang="en-US" dirty="0" smtClean="0">
                <a:solidFill>
                  <a:srgbClr val="D2E1FF"/>
                </a:solidFill>
              </a:rPr>
              <a:t>Cluster (COUP)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799138"/>
            <a:ext cx="3124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E6E6E6"/>
                </a:solidFill>
              </a:rPr>
              <a:t>Color coded according to photon energy (red: &lt;1keV;</a:t>
            </a:r>
            <a:r>
              <a:rPr lang="en-US" sz="1600" dirty="0" smtClean="0">
                <a:solidFill>
                  <a:srgbClr val="E6E6E6"/>
                </a:solidFill>
              </a:rPr>
              <a:t> </a:t>
            </a:r>
            <a:br>
              <a:rPr lang="en-US" sz="1600" dirty="0" smtClean="0">
                <a:solidFill>
                  <a:srgbClr val="E6E6E6"/>
                </a:solidFill>
              </a:rPr>
            </a:br>
            <a:r>
              <a:rPr lang="en-US" sz="1600" dirty="0" smtClean="0">
                <a:solidFill>
                  <a:srgbClr val="E6E6E6"/>
                </a:solidFill>
              </a:rPr>
              <a:t>green </a:t>
            </a:r>
            <a:r>
              <a:rPr lang="en-US" sz="1600" dirty="0">
                <a:solidFill>
                  <a:srgbClr val="E6E6E6"/>
                </a:solidFill>
              </a:rPr>
              <a:t>1 to 2 </a:t>
            </a:r>
            <a:r>
              <a:rPr lang="en-US" sz="1600" dirty="0" err="1">
                <a:solidFill>
                  <a:srgbClr val="E6E6E6"/>
                </a:solidFill>
              </a:rPr>
              <a:t>keV</a:t>
            </a:r>
            <a:r>
              <a:rPr lang="en-US" sz="1600" dirty="0">
                <a:solidFill>
                  <a:srgbClr val="E6E6E6"/>
                </a:solidFill>
              </a:rPr>
              <a:t>; blue &gt; 2 </a:t>
            </a:r>
            <a:r>
              <a:rPr lang="en-US" sz="1600" dirty="0" err="1">
                <a:solidFill>
                  <a:srgbClr val="E6E6E6"/>
                </a:solidFill>
              </a:rPr>
              <a:t>keV</a:t>
            </a:r>
            <a:r>
              <a:rPr lang="en-US" sz="1600" dirty="0">
                <a:solidFill>
                  <a:srgbClr val="E6E6E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4704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5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4691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4702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3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4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CCFFCC"/>
                </a:solidFill>
                <a:effectLst/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4696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H-like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/</a:t>
            </a: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ratio is temperature sensitive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6739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CCFFCC"/>
                </a:solidFill>
                <a:effectLst/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82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magnetic O star –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– is hotter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0" y="152400"/>
            <a:ext cx="7315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 emission measure </a:t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pic>
        <p:nvPicPr>
          <p:cNvPr id="118787" name="Picture 3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4800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4114800" y="45720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 of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reproduces the observed differential 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524000" y="5791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1143000"/>
            <a:ext cx="40687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981200" y="32766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>
                <a:effectLst/>
                <a:ea typeface="新細明體" charset="-120"/>
                <a:cs typeface="新細明體" charset="-120"/>
              </a:rPr>
              <a:t>1000 km s</a:t>
            </a:r>
            <a:r>
              <a:rPr lang="en-US" altLang="zh-TW" sz="1200" baseline="30000">
                <a:effectLst/>
                <a:ea typeface="新細明體" charset="-120"/>
                <a:cs typeface="新細明體" charset="-120"/>
              </a:rPr>
              <a:t>-1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876800" y="381000"/>
            <a:ext cx="3733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lines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are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significantly narrower in the magnetic massive star’s x-ray spectrum</a:t>
            </a:r>
          </a:p>
        </p:txBody>
      </p:sp>
      <p:grpSp>
        <p:nvGrpSpPr>
          <p:cNvPr id="120836" name="Group 6"/>
          <p:cNvGrpSpPr>
            <a:grpSpLocks/>
          </p:cNvGrpSpPr>
          <p:nvPr/>
        </p:nvGrpSpPr>
        <p:grpSpPr bwMode="auto">
          <a:xfrm>
            <a:off x="152400" y="76200"/>
            <a:ext cx="4419600" cy="3141663"/>
            <a:chOff x="96" y="96"/>
            <a:chExt cx="2784" cy="1979"/>
          </a:xfrm>
        </p:grpSpPr>
        <p:pic>
          <p:nvPicPr>
            <p:cNvPr id="120844" name="Picture 7" descr="toriC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96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5" name="Text Box 8"/>
            <p:cNvSpPr txBox="1">
              <a:spLocks noChangeArrowheads="1"/>
            </p:cNvSpPr>
            <p:nvPr/>
          </p:nvSpPr>
          <p:spPr bwMode="auto">
            <a:xfrm>
              <a:off x="1872" y="240"/>
              <a:ext cx="86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q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(O7 V)</a:t>
              </a:r>
            </a:p>
          </p:txBody>
        </p:sp>
      </p:grpSp>
      <p:grpSp>
        <p:nvGrpSpPr>
          <p:cNvPr id="120837" name="Group 9"/>
          <p:cNvGrpSpPr>
            <a:grpSpLocks/>
          </p:cNvGrpSpPr>
          <p:nvPr/>
        </p:nvGrpSpPr>
        <p:grpSpPr bwMode="auto">
          <a:xfrm>
            <a:off x="152400" y="3716338"/>
            <a:ext cx="4419600" cy="3141662"/>
            <a:chOff x="96" y="2245"/>
            <a:chExt cx="2784" cy="1979"/>
          </a:xfrm>
        </p:grpSpPr>
        <p:pic>
          <p:nvPicPr>
            <p:cNvPr id="120842" name="Picture 10" descr="zpup_N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245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1968" y="2400"/>
              <a:ext cx="72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z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Pup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(O4 If)</a:t>
              </a:r>
            </a:p>
          </p:txBody>
        </p:sp>
      </p:grpSp>
      <p:grpSp>
        <p:nvGrpSpPr>
          <p:cNvPr id="120838" name="Group 12"/>
          <p:cNvGrpSpPr>
            <a:grpSpLocks/>
          </p:cNvGrpSpPr>
          <p:nvPr/>
        </p:nvGrpSpPr>
        <p:grpSpPr bwMode="auto">
          <a:xfrm>
            <a:off x="2438400" y="3505200"/>
            <a:ext cx="685800" cy="152400"/>
            <a:chOff x="1536" y="2208"/>
            <a:chExt cx="432" cy="96"/>
          </a:xfrm>
        </p:grpSpPr>
        <p:sp>
          <p:nvSpPr>
            <p:cNvPr id="195597" name="Line 13"/>
            <p:cNvSpPr>
              <a:spLocks noChangeShapeType="1"/>
            </p:cNvSpPr>
            <p:nvPr/>
          </p:nvSpPr>
          <p:spPr bwMode="auto">
            <a:xfrm>
              <a:off x="1536" y="2256"/>
              <a:ext cx="432" cy="0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8" name="Line 14"/>
            <p:cNvSpPr>
              <a:spLocks noChangeShapeType="1"/>
            </p:cNvSpPr>
            <p:nvPr/>
          </p:nvSpPr>
          <p:spPr bwMode="auto">
            <a:xfrm>
              <a:off x="1968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9" name="Line 15"/>
            <p:cNvSpPr>
              <a:spLocks noChangeShapeType="1"/>
            </p:cNvSpPr>
            <p:nvPr/>
          </p:nvSpPr>
          <p:spPr bwMode="auto">
            <a:xfrm>
              <a:off x="1536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>
            <a:off x="1371600" y="762000"/>
            <a:ext cx="6400800" cy="52578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2887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122888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122890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12290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2904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905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2906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2907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2903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122891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12289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2897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89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289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290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290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2896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122892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289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289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2889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broadband count rate vs. rotational phase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1257300" y="6172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Model from MHD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24931" name="Group 3"/>
          <p:cNvGrpSpPr>
            <a:grpSpLocks/>
          </p:cNvGrpSpPr>
          <p:nvPr/>
        </p:nvGrpSpPr>
        <p:grpSpPr bwMode="auto">
          <a:xfrm>
            <a:off x="381000" y="762000"/>
            <a:ext cx="5867400" cy="49530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4935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124936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124938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12495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4952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5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495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4955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4951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124939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12494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49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4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4947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494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494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4944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124940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494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494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4937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star itself occults the hot plasma torus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6477000" y="1905000"/>
            <a:ext cx="243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closer the hot plasma is to the star, the deeper the dip in the x-ray light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485900" y="76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0" y="6172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contour encloses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</a:t>
            </a:r>
          </a:p>
        </p:txBody>
      </p:sp>
      <p:grpSp>
        <p:nvGrpSpPr>
          <p:cNvPr id="126980" name="Group 4"/>
          <p:cNvGrpSpPr>
            <a:grpSpLocks/>
          </p:cNvGrpSpPr>
          <p:nvPr/>
        </p:nvGrpSpPr>
        <p:grpSpPr bwMode="auto">
          <a:xfrm>
            <a:off x="1847850" y="846138"/>
            <a:ext cx="5446713" cy="5402262"/>
            <a:chOff x="1164" y="533"/>
            <a:chExt cx="3431" cy="3403"/>
          </a:xfrm>
        </p:grpSpPr>
        <p:pic>
          <p:nvPicPr>
            <p:cNvPr id="126981" name="Picture 5" descr="f5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4" y="533"/>
              <a:ext cx="3431" cy="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46" name="Line 6"/>
            <p:cNvSpPr>
              <a:spLocks noChangeShapeType="1"/>
            </p:cNvSpPr>
            <p:nvPr/>
          </p:nvSpPr>
          <p:spPr bwMode="auto">
            <a:xfrm flipH="1" flipV="1">
              <a:off x="3072" y="2064"/>
              <a:ext cx="480" cy="1872"/>
            </a:xfrm>
            <a:prstGeom prst="line">
              <a:avLst/>
            </a:prstGeom>
            <a:noFill/>
            <a:ln w="15875">
              <a:solidFill>
                <a:srgbClr val="F3E96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934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species’ forbidden-to-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 ratios – 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z/</a:t>
            </a: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(x+y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– provide information about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location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of the hot plasma 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…not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density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as is usually the case. </a:t>
            </a:r>
          </a:p>
          <a:p>
            <a:pPr eaLnBrk="0" hangingPunct="0">
              <a:spcBef>
                <a:spcPct val="50000"/>
              </a:spcBef>
              <a:defRPr/>
            </a:pPr>
            <a:endParaRPr lang="zh-TW" altLang="en-US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687638" y="27432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4290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5720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6324600" y="4191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131088" name="AutoShape 16"/>
          <p:cNvSpPr>
            <a:spLocks/>
          </p:cNvSpPr>
          <p:nvPr/>
        </p:nvSpPr>
        <p:spPr bwMode="auto">
          <a:xfrm>
            <a:off x="1524000" y="30480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89" name="AutoShape 17"/>
          <p:cNvSpPr>
            <a:spLocks/>
          </p:cNvSpPr>
          <p:nvPr/>
        </p:nvSpPr>
        <p:spPr bwMode="auto">
          <a:xfrm>
            <a:off x="2057400" y="2438400"/>
            <a:ext cx="304800" cy="4572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10-20 eV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1-2 keV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71500" y="4572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ions (e.g. O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+6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Ne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+8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Mg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+10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Si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+12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+14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– schematic energy level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Ultraviolet light from the star’s photosphere drives </a:t>
            </a:r>
            <a:r>
              <a:rPr lang="en-US" altLang="zh-TW" dirty="0" err="1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photoexcitation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out of the </a:t>
            </a:r>
            <a:r>
              <a:rPr lang="en-US" altLang="zh-TW" baseline="30000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S level 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P_optical_xray_m3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4408" y="0"/>
            <a:ext cx="71751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5184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</a:t>
            </a:r>
            <a:r>
              <a:rPr lang="en-US" altLang="zh-TW" dirty="0" err="1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ratio is thus a diagnostic of the local UV mean intensity…</a:t>
            </a: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7232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…and thus the distance of the x-ray emitting plasma from the photosphere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200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 descr="mgxi_v650_umax9_blue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038600" cy="2870200"/>
          </a:xfrm>
          <a:noFill/>
          <a:ln>
            <a:miter lim="800000"/>
            <a:headEnd/>
            <a:tailEnd/>
          </a:ln>
        </p:spPr>
      </p:pic>
      <p:pic>
        <p:nvPicPr>
          <p:cNvPr id="141316" name="Picture 4" descr="mgxi_v650_umax66_bluesqua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038600" cy="2871788"/>
          </a:xfrm>
          <a:noFill/>
          <a:ln>
            <a:miter lim="800000"/>
            <a:headEnd/>
            <a:tailEnd/>
          </a:ln>
        </p:spPr>
      </p:pic>
      <p:sp>
        <p:nvSpPr>
          <p:cNvPr id="284677" name="Line 5"/>
          <p:cNvSpPr>
            <a:spLocks noChangeShapeType="1"/>
          </p:cNvSpPr>
          <p:nvPr/>
        </p:nvSpPr>
        <p:spPr bwMode="auto">
          <a:xfrm flipH="1">
            <a:off x="1600200" y="2895600"/>
            <a:ext cx="152400" cy="20574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</a:rPr>
              <a:t>=1.2 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*</a:t>
            </a:r>
            <a:endParaRPr lang="en-US" baseline="-25000">
              <a:solidFill>
                <a:srgbClr val="F26815"/>
              </a:solidFill>
              <a:effectLst/>
            </a:endParaRPr>
          </a:p>
        </p:txBody>
      </p:sp>
      <p:pic>
        <p:nvPicPr>
          <p:cNvPr id="141319" name="Picture 7" descr="mgxi_v650_umax3_bluesqu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657600"/>
            <a:ext cx="4038600" cy="2870200"/>
          </a:xfrm>
          <a:noFill/>
          <a:ln>
            <a:miter lim="800000"/>
            <a:headEnd/>
            <a:tailEnd/>
          </a:ln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104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=4.0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0104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=2.1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 flipH="1">
            <a:off x="3200400" y="4191000"/>
            <a:ext cx="1600200" cy="7620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 flipH="1">
            <a:off x="2133600" y="2971800"/>
            <a:ext cx="2590800" cy="19812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f/i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ratios and the x-ray light curve both indicate that the hot plasma is somewhat closer to the photosphere than the MHD models predict.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Conclusions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838200" y="1384280"/>
            <a:ext cx="754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Normal massive stars have x-ray line profiles consistent with the predictions of the wind instability model.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Photoelectric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absorption’s effect on the profile shapes can be used as a mass-loss rate diagnostic: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mass-loss rates </a:t>
            </a: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are lower than previously thought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Later-type massive stars have X-rays that are harder to understand, though…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 dirty="0" smtClean="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Conclusions, pt. 2</a:t>
            </a:r>
            <a:endParaRPr lang="en-US" altLang="zh-TW" sz="3600" dirty="0">
              <a:solidFill>
                <a:srgbClr val="F26815"/>
              </a:solidFill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1066800" y="1143000"/>
            <a:ext cx="7543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Magnetic massive stars have harder spectra with narrower lines and rotationally modulated variability, in general agreement with MHD simulations.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Line ratio diagnostics are useful for localizing the hot plasma, and indicate that the </a:t>
            </a: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simulations predict a location that is too far from the photosphere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. 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1600200" y="1066800"/>
            <a:ext cx="5943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 star X-rays </a:t>
            </a:r>
            <a:b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vs.</a:t>
            </a:r>
            <a:b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Solar-type X-rays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6392863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6934200" y="457200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YOKOH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x-ray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few 10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K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6934200" y="289560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SOHO EUV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few 10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K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6934200" y="16002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Optical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5800 K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38200" y="304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Sun at different wavelengths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1066800" y="1447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rotation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5867400" y="1447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convection</a:t>
            </a:r>
          </a:p>
        </p:txBody>
      </p:sp>
      <p:pic>
        <p:nvPicPr>
          <p:cNvPr id="22532" name="Picture 6" descr="sunspot_ro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8175"/>
            <a:ext cx="41148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conv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2700" y="1905000"/>
            <a:ext cx="3517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P_variability_m1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0800" y="457200"/>
            <a:ext cx="65024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2E1FF"/>
                </a:solidFill>
              </a:rPr>
              <a:t>Three models for 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48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321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450850">
              <a:defRPr/>
            </a:pPr>
            <a:r>
              <a:rPr lang="en-US" dirty="0">
                <a:solidFill>
                  <a:srgbClr val="D2E1FF"/>
                </a:solidFill>
              </a:rPr>
              <a:t>2. 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419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508000">
              <a:defRPr/>
            </a:pPr>
            <a:r>
              <a:rPr lang="en-US" dirty="0">
                <a:solidFill>
                  <a:srgbClr val="D2E1FF"/>
                </a:solidFill>
              </a:rPr>
              <a:t>3. 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057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054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"/>
            <a:ext cx="78486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D2E1FF"/>
                </a:solidFill>
              </a:rPr>
              <a:t>Orion’s belt stars</a:t>
            </a:r>
            <a:endParaRPr lang="en-US" sz="3200" dirty="0">
              <a:solidFill>
                <a:srgbClr val="D2E1FF"/>
              </a:solidFill>
            </a:endParaRPr>
          </a:p>
        </p:txBody>
      </p:sp>
      <p:pic>
        <p:nvPicPr>
          <p:cNvPr id="3" name="Picture 2" descr="OrionBeltx_demartin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96" y="685800"/>
            <a:ext cx="7285007" cy="5791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64286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3">
                    <a:lumMod val="65000"/>
                  </a:schemeClr>
                </a:solidFill>
              </a:rPr>
              <a:t>De Martin/Digitized Sky Survey</a:t>
            </a:r>
            <a:endParaRPr 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28600"/>
            <a:ext cx="472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D2E1FF"/>
                </a:solidFill>
              </a:rPr>
              <a:t>Chandra </a:t>
            </a:r>
            <a:r>
              <a:rPr lang="en-US" dirty="0">
                <a:solidFill>
                  <a:srgbClr val="D2E1FF"/>
                </a:solidFill>
              </a:rPr>
              <a:t>HETGS/MEG spectrum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~ 1000 ~ 300 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9624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39624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Mg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39624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3600" y="3962400"/>
            <a:ext cx="685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Fe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6800" y="457200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</a:rPr>
              <a:t>H-like</a:t>
            </a:r>
          </a:p>
          <a:p>
            <a:pPr>
              <a:defRPr/>
            </a:pPr>
            <a:r>
              <a:rPr lang="en-US" dirty="0">
                <a:solidFill>
                  <a:srgbClr val="41FA0E"/>
                </a:solidFill>
              </a:rPr>
              <a:t>He-like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50" y="1574800"/>
            <a:ext cx="8572500" cy="1930400"/>
            <a:chOff x="192" y="384"/>
            <a:chExt cx="5400" cy="1216"/>
          </a:xfrm>
        </p:grpSpPr>
        <p:pic>
          <p:nvPicPr>
            <p:cNvPr id="24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cxnSp>
        <p:nvCxnSpPr>
          <p:cNvPr id="29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705600" y="3429000"/>
            <a:ext cx="762000" cy="152400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7315992" y="3124996"/>
            <a:ext cx="838203" cy="836613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6324600" y="3276600"/>
            <a:ext cx="914400" cy="6096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3"/>
          <p:cNvCxnSpPr>
            <a:cxnSpLocks noChangeShapeType="1"/>
            <a:stCxn id="27" idx="0"/>
          </p:cNvCxnSpPr>
          <p:nvPr/>
        </p:nvCxnSpPr>
        <p:spPr bwMode="auto">
          <a:xfrm rot="16200000" flipV="1">
            <a:off x="5772150" y="3448050"/>
            <a:ext cx="762000" cy="2667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40" name="Straight Arrow Connector 10"/>
          <p:cNvCxnSpPr>
            <a:cxnSpLocks noChangeShapeType="1"/>
            <a:stCxn id="12" idx="0"/>
          </p:cNvCxnSpPr>
          <p:nvPr/>
        </p:nvCxnSpPr>
        <p:spPr bwMode="auto">
          <a:xfrm rot="5400000" flipH="1" flipV="1">
            <a:off x="3696098" y="3391298"/>
            <a:ext cx="799305" cy="342900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9"/>
          <p:cNvCxnSpPr>
            <a:cxnSpLocks noChangeShapeType="1"/>
          </p:cNvCxnSpPr>
          <p:nvPr/>
        </p:nvCxnSpPr>
        <p:spPr bwMode="auto">
          <a:xfrm rot="16200000" flipV="1">
            <a:off x="3334148" y="3410347"/>
            <a:ext cx="723106" cy="228599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7"/>
          <p:cNvCxnSpPr>
            <a:cxnSpLocks noChangeShapeType="1"/>
            <a:stCxn id="9" idx="0"/>
          </p:cNvCxnSpPr>
          <p:nvPr/>
        </p:nvCxnSpPr>
        <p:spPr bwMode="auto">
          <a:xfrm rot="5400000" flipH="1" flipV="1">
            <a:off x="1390649" y="3371853"/>
            <a:ext cx="914399" cy="26669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cxnSp>
        <p:nvCxnSpPr>
          <p:cNvPr id="4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1181100" y="3467099"/>
            <a:ext cx="762001" cy="76203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89916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276600"/>
            <a:ext cx="89804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6934200" y="685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sym typeface="Symbol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Pup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Low-mass star (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Capella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for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" y="685800"/>
            <a:ext cx="9067800" cy="5105400"/>
            <a:chOff x="48" y="432"/>
            <a:chExt cx="5712" cy="3216"/>
          </a:xfrm>
        </p:grpSpPr>
        <p:pic>
          <p:nvPicPr>
            <p:cNvPr id="59395" name="Picture 2" descr="zetapup_meg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" y="720"/>
              <a:ext cx="5661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6" name="Picture 3" descr="capella_meg_zo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016"/>
              <a:ext cx="566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620" name="Text Box 4"/>
            <p:cNvSpPr txBox="1">
              <a:spLocks noChangeArrowheads="1"/>
            </p:cNvSpPr>
            <p:nvPr/>
          </p:nvSpPr>
          <p:spPr bwMode="auto">
            <a:xfrm>
              <a:off x="4368" y="432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2"/>
                  <a:sym typeface="Symbol" charset="2"/>
                </a:rPr>
                <a:t></a:t>
              </a:r>
              <a:r>
                <a:rPr lang="en-US" dirty="0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Pup</a:t>
              </a:r>
            </a:p>
          </p:txBody>
        </p:sp>
        <p:sp>
          <p:nvSpPr>
            <p:cNvPr id="239621" name="Text Box 5"/>
            <p:cNvSpPr txBox="1">
              <a:spLocks noChangeArrowheads="1"/>
            </p:cNvSpPr>
            <p:nvPr/>
          </p:nvSpPr>
          <p:spPr bwMode="auto">
            <a:xfrm>
              <a:off x="1920" y="3360"/>
              <a:ext cx="38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Capella</a:t>
              </a:r>
              <a:endPara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2" name="Text Box 6"/>
            <p:cNvSpPr txBox="1">
              <a:spLocks noChangeArrowheads="1"/>
            </p:cNvSpPr>
            <p:nvPr/>
          </p:nvSpPr>
          <p:spPr bwMode="auto">
            <a:xfrm>
              <a:off x="960" y="68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F2681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 X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4" name="Text Box 8"/>
            <p:cNvSpPr txBox="1">
              <a:spLocks noChangeArrowheads="1"/>
            </p:cNvSpPr>
            <p:nvPr/>
          </p:nvSpPr>
          <p:spPr bwMode="auto">
            <a:xfrm>
              <a:off x="2592" y="6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F2681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 IX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5" name="Text Box 9"/>
            <p:cNvSpPr txBox="1">
              <a:spLocks noChangeArrowheads="1"/>
            </p:cNvSpPr>
            <p:nvPr/>
          </p:nvSpPr>
          <p:spPr bwMode="auto">
            <a:xfrm>
              <a:off x="4368" y="6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F2681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 XVII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6462" y="603796"/>
            <a:ext cx="4791075" cy="565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53000" y="6324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D2E1FF"/>
                </a:solidFill>
              </a:rPr>
              <a:t>Stelzer</a:t>
            </a:r>
            <a:r>
              <a:rPr lang="en-US" sz="1600" dirty="0" smtClean="0">
                <a:solidFill>
                  <a:srgbClr val="D2E1FF"/>
                </a:solidFill>
              </a:rPr>
              <a:t> et al.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147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C: X-ray </a:t>
            </a:r>
            <a:r>
              <a:rPr lang="en-US" dirty="0" err="1" smtClean="0">
                <a:solidFill>
                  <a:srgbClr val="D2E1FF"/>
                </a:solidFill>
              </a:rPr>
              <a:t>lightcurve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9200" y="185738"/>
            <a:ext cx="4513263" cy="6672262"/>
            <a:chOff x="1219200" y="185738"/>
            <a:chExt cx="4513262" cy="6672262"/>
          </a:xfrm>
        </p:grpSpPr>
        <p:pic>
          <p:nvPicPr>
            <p:cNvPr id="61447" name="Picture 2" descr="capella_meg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3635375"/>
              <a:ext cx="4495800" cy="322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Picture 3" descr="zetapup_meg_n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185738"/>
              <a:ext cx="4513262" cy="323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44" name="Line 4"/>
            <p:cNvSpPr>
              <a:spLocks noChangeShapeType="1"/>
            </p:cNvSpPr>
            <p:nvPr/>
          </p:nvSpPr>
          <p:spPr bwMode="auto">
            <a:xfrm>
              <a:off x="3733799" y="457200"/>
              <a:ext cx="0" cy="59436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6934200" y="3810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sym typeface="Symbol" charset="2"/>
              </a:rPr>
              <a:t>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6858000" y="3717925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Capella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mass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45" name="Picture 1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295400"/>
            <a:ext cx="2590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648200"/>
            <a:ext cx="181133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81600" y="381000"/>
            <a:ext cx="3352800" cy="1981200"/>
            <a:chOff x="96" y="2245"/>
            <a:chExt cx="2784" cy="1979"/>
          </a:xfrm>
        </p:grpSpPr>
        <p:pic>
          <p:nvPicPr>
            <p:cNvPr id="63493" name="Picture 3" descr="zpup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2245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4" name="Text Box 4"/>
            <p:cNvSpPr txBox="1">
              <a:spLocks noChangeArrowheads="1"/>
            </p:cNvSpPr>
            <p:nvPr/>
          </p:nvSpPr>
          <p:spPr bwMode="auto">
            <a:xfrm>
              <a:off x="1969" y="2400"/>
              <a:ext cx="71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TW" sz="1400">
                  <a:solidFill>
                    <a:srgbClr val="F3C556"/>
                  </a:solidFill>
                  <a:effectLst/>
                  <a:latin typeface="Symbol" charset="2"/>
                  <a:ea typeface="Symbol" charset="2"/>
                  <a:cs typeface="Symbol" charset="2"/>
                </a:rPr>
                <a:t>z </a:t>
              </a:r>
              <a:r>
                <a:rPr lang="en-US" altLang="zh-TW" sz="1400">
                  <a:solidFill>
                    <a:srgbClr val="F3C556"/>
                  </a:solidFill>
                  <a:effectLst/>
                  <a:ea typeface="Helvetica" charset="0"/>
                  <a:cs typeface="Helvetica" charset="0"/>
                </a:rPr>
                <a:t>Pup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" y="609600"/>
            <a:ext cx="3429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The x-ray emission lines are broad: agreement with </a:t>
            </a:r>
            <a:r>
              <a:rPr lang="en-US" dirty="0" err="1">
                <a:solidFill>
                  <a:srgbClr val="D2E1FF"/>
                </a:solidFill>
              </a:rPr>
              <a:t>rad</a:t>
            </a:r>
            <a:r>
              <a:rPr lang="en-US" dirty="0">
                <a:solidFill>
                  <a:srgbClr val="D2E1FF"/>
                </a:solidFill>
              </a:rPr>
              <a:t> hydro simulations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429000"/>
            <a:ext cx="7391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But… they’re also blue shifted and asymmetric</a:t>
            </a:r>
          </a:p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Is this predicted by the wind shock scenario?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D2E1FF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40195</TotalTime>
  <Words>1652</Words>
  <Application>Microsoft PowerPoint</Application>
  <PresentationFormat>On-screen Show (4:3)</PresentationFormat>
  <Paragraphs>317</Paragraphs>
  <Slides>91</Slides>
  <Notes>91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</cp:lastModifiedBy>
  <cp:revision>526</cp:revision>
  <dcterms:created xsi:type="dcterms:W3CDTF">2009-05-08T00:23:32Z</dcterms:created>
  <dcterms:modified xsi:type="dcterms:W3CDTF">2009-05-08T02:32:51Z</dcterms:modified>
</cp:coreProperties>
</file>