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3"/>
  </p:notesMasterIdLst>
  <p:sldIdLst>
    <p:sldId id="403" r:id="rId2"/>
    <p:sldId id="771" r:id="rId3"/>
    <p:sldId id="816" r:id="rId4"/>
    <p:sldId id="821" r:id="rId5"/>
    <p:sldId id="825" r:id="rId6"/>
    <p:sldId id="815" r:id="rId7"/>
    <p:sldId id="827" r:id="rId8"/>
    <p:sldId id="850" r:id="rId9"/>
    <p:sldId id="828" r:id="rId10"/>
    <p:sldId id="829" r:id="rId11"/>
    <p:sldId id="818" r:id="rId12"/>
    <p:sldId id="852" r:id="rId13"/>
    <p:sldId id="817" r:id="rId14"/>
    <p:sldId id="878" r:id="rId15"/>
    <p:sldId id="830" r:id="rId16"/>
    <p:sldId id="845" r:id="rId17"/>
    <p:sldId id="846" r:id="rId18"/>
    <p:sldId id="847" r:id="rId19"/>
    <p:sldId id="858" r:id="rId20"/>
    <p:sldId id="823" r:id="rId21"/>
    <p:sldId id="862" r:id="rId22"/>
    <p:sldId id="623" r:id="rId23"/>
    <p:sldId id="877" r:id="rId24"/>
    <p:sldId id="624" r:id="rId25"/>
    <p:sldId id="859" r:id="rId26"/>
    <p:sldId id="833" r:id="rId27"/>
    <p:sldId id="863" r:id="rId28"/>
    <p:sldId id="864" r:id="rId29"/>
    <p:sldId id="865" r:id="rId30"/>
    <p:sldId id="866" r:id="rId31"/>
    <p:sldId id="867" r:id="rId32"/>
    <p:sldId id="868" r:id="rId33"/>
    <p:sldId id="869" r:id="rId34"/>
    <p:sldId id="870" r:id="rId35"/>
    <p:sldId id="871" r:id="rId36"/>
    <p:sldId id="872" r:id="rId37"/>
    <p:sldId id="860" r:id="rId38"/>
    <p:sldId id="861" r:id="rId39"/>
    <p:sldId id="874" r:id="rId40"/>
    <p:sldId id="875" r:id="rId41"/>
    <p:sldId id="87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3E96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2E1FF"/>
    <a:srgbClr val="F3C556"/>
    <a:srgbClr val="C0EBF6"/>
    <a:srgbClr val="E6E6E6"/>
    <a:srgbClr val="F26815"/>
    <a:srgbClr val="F3E962"/>
    <a:srgbClr val="3E3E3E"/>
    <a:srgbClr val="4D4D4D"/>
    <a:srgbClr val="F3F05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effectLst/>
                <a:latin typeface="Verdana" charset="0"/>
                <a:cs typeface="新細明體" charset="-120"/>
              </a:defRPr>
            </a:lvl1pPr>
          </a:lstStyle>
          <a:p>
            <a:pPr>
              <a:defRPr/>
            </a:pPr>
            <a:fld id="{9C38571E-1BA9-6F42-AB09-E2BD616A5C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1A67-1B2A-1C4F-8F1B-59A80E4FBCA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15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21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26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39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40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5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Times New Roman" charset="0"/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7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8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/>
            <a:fld id="{9965375F-8794-A443-BAE4-CEB58B447E5A}" type="slidenum">
              <a:rPr lang="en-US" altLang="zh-TW" sz="1200">
                <a:effectLst/>
                <a:latin typeface="Verdana" charset="0"/>
                <a:cs typeface="新細明體" charset="-120"/>
              </a:rPr>
              <a:pPr algn="r"/>
              <a:t>9</a:t>
            </a:fld>
            <a:endParaRPr lang="en-US" altLang="zh-TW" sz="1200">
              <a:effectLst/>
              <a:latin typeface="Verdana" charset="0"/>
              <a:cs typeface="新細明體" charset="-12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841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9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26815"/>
          </a:solidFill>
          <a:latin typeface="Verdana" pitchFamily="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video" Target="NULL" TargetMode="Externa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Relationship Id="rId5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video" Target="file://localhost/Users/davidcohen/files/talks/paris2009/movies/COUP_optical_xray_m3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video" Target="file://localhost/Users/davidcohen/files/talks/paris2009/movies/COUP_variability_m2.mpg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66700" y="457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4025" indent="-454025" algn="ctr" eaLnBrk="0" hangingPunct="0">
              <a:spcBef>
                <a:spcPts val="3600"/>
              </a:spcBef>
              <a:defRPr/>
            </a:pPr>
            <a:r>
              <a:rPr lang="en-US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ＭＳ Ｐゴシック" charset="-128"/>
              </a:rPr>
              <a:t>X-ray Diagnostics and Their Relationship to Magnetic Fields</a:t>
            </a:r>
            <a:endParaRPr lang="en-US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4100" y="2286000"/>
            <a:ext cx="449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David Cohen</a:t>
            </a:r>
            <a:br>
              <a:rPr lang="en-US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Swarthmore College</a:t>
            </a:r>
            <a:endParaRPr lang="en-US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f5b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874" y="4724399"/>
            <a:ext cx="1850725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orion_x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97185"/>
            <a:ext cx="1828800" cy="1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mgxi_v650_umax66_bluesqu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10921"/>
            <a:ext cx="2590800" cy="184227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E: </a:t>
            </a:r>
            <a:r>
              <a:rPr lang="en-US" i="1" dirty="0" smtClean="0">
                <a:solidFill>
                  <a:srgbClr val="D2E1FF"/>
                </a:solidFill>
              </a:rPr>
              <a:t>XMM</a:t>
            </a:r>
            <a:r>
              <a:rPr lang="en-US" dirty="0" smtClean="0">
                <a:solidFill>
                  <a:srgbClr val="D2E1FF"/>
                </a:solidFill>
              </a:rPr>
              <a:t> light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60198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Sanz-Forcada</a:t>
            </a:r>
            <a:r>
              <a:rPr lang="en-US" sz="1600" dirty="0" smtClean="0">
                <a:solidFill>
                  <a:srgbClr val="D2E1FF"/>
                </a:solidFill>
              </a:rPr>
              <a:t> et al. 2004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81062"/>
            <a:ext cx="75152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048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XMM EPIC </a:t>
            </a:r>
            <a:r>
              <a:rPr lang="en-US" dirty="0" smtClean="0">
                <a:solidFill>
                  <a:srgbClr val="D2E1FF"/>
                </a:solidFill>
              </a:rPr>
              <a:t>spectrum of </a:t>
            </a:r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s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609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Sanz-Forcada</a:t>
            </a:r>
            <a:r>
              <a:rPr lang="en-US" sz="1600" dirty="0" smtClean="0">
                <a:solidFill>
                  <a:srgbClr val="D2E1FF"/>
                </a:solidFill>
              </a:rPr>
              <a:t> et al. 2004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460" y="735806"/>
            <a:ext cx="6743079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459482" y="0"/>
            <a:ext cx="837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 grating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specra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: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Ori C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and a non-magnetic O star 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Hot plasma emitting thermal x-rays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300 km gives T ~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Hot plasma emitting thermal x-rays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676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1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r>
              <a:rPr lang="en-US" dirty="0" smtClean="0">
                <a:solidFill>
                  <a:srgbClr val="D2E1FF"/>
                </a:solidFill>
              </a:rPr>
              <a:t> ~ 12 × 10</a:t>
            </a:r>
            <a:r>
              <a:rPr lang="en-US" baseline="30000" dirty="0" smtClean="0">
                <a:solidFill>
                  <a:srgbClr val="D2E1FF"/>
                </a:solidFill>
              </a:rPr>
              <a:t>6</a:t>
            </a:r>
            <a:r>
              <a:rPr lang="en-US" dirty="0" smtClean="0">
                <a:solidFill>
                  <a:srgbClr val="D2E1FF"/>
                </a:solidFill>
              </a:rPr>
              <a:t> K ~ 12 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91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D2E1FF"/>
                </a:solidFill>
              </a:rPr>
              <a:t>ROSAT  </a:t>
            </a:r>
            <a:r>
              <a:rPr lang="en-US" dirty="0" smtClean="0">
                <a:solidFill>
                  <a:srgbClr val="D2E1FF"/>
                </a:solidFill>
              </a:rPr>
              <a:t>150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2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  <a:p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, </a:t>
            </a:r>
            <a:r>
              <a:rPr lang="en-US" i="1" dirty="0" smtClean="0">
                <a:solidFill>
                  <a:srgbClr val="D2E1FF"/>
                </a:solidFill>
              </a:rPr>
              <a:t>XMM  </a:t>
            </a:r>
            <a:r>
              <a:rPr lang="en-US" dirty="0" smtClean="0">
                <a:solidFill>
                  <a:srgbClr val="D2E1FF"/>
                </a:solidFill>
              </a:rPr>
              <a:t>350 </a:t>
            </a:r>
            <a:r>
              <a:rPr lang="en-US" dirty="0" err="1" smtClean="0">
                <a:solidFill>
                  <a:srgbClr val="D2E1FF"/>
                </a:solidFill>
              </a:rPr>
              <a:t>eV</a:t>
            </a:r>
            <a:r>
              <a:rPr lang="en-US" dirty="0" smtClean="0">
                <a:solidFill>
                  <a:srgbClr val="D2E1FF"/>
                </a:solidFill>
              </a:rPr>
              <a:t> to 10 </a:t>
            </a:r>
            <a:r>
              <a:rPr lang="en-US" dirty="0" err="1" smtClean="0">
                <a:solidFill>
                  <a:srgbClr val="D2E1FF"/>
                </a:solidFill>
              </a:rPr>
              <a:t>keV</a:t>
            </a:r>
            <a:endParaRPr lang="en-US" dirty="0" smtClean="0">
              <a:solidFill>
                <a:srgbClr val="D2E1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819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Shock heating: </a:t>
            </a:r>
            <a:r>
              <a:rPr lang="en-US" dirty="0" err="1" smtClean="0">
                <a:solidFill>
                  <a:srgbClr val="D2E1FF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D2E1FF"/>
                </a:solidFill>
              </a:rPr>
              <a:t>v</a:t>
            </a:r>
            <a:r>
              <a:rPr lang="en-US" dirty="0" smtClean="0">
                <a:solidFill>
                  <a:srgbClr val="D2E1FF"/>
                </a:solidFill>
              </a:rPr>
              <a:t> = 1000 km gives T ~ 10</a:t>
            </a:r>
            <a:r>
              <a:rPr lang="en-US" baseline="30000" dirty="0" smtClean="0">
                <a:solidFill>
                  <a:srgbClr val="D2E1FF"/>
                </a:solidFill>
              </a:rPr>
              <a:t>7</a:t>
            </a:r>
            <a:r>
              <a:rPr lang="en-US" dirty="0" smtClean="0">
                <a:solidFill>
                  <a:srgbClr val="D2E1FF"/>
                </a:solidFill>
              </a:rPr>
              <a:t> K (and T ~ v</a:t>
            </a:r>
            <a:r>
              <a:rPr lang="en-US" baseline="30000" dirty="0" smtClean="0">
                <a:solidFill>
                  <a:srgbClr val="D2E1FF"/>
                </a:solidFill>
              </a:rPr>
              <a:t>2</a:t>
            </a:r>
            <a:r>
              <a:rPr lang="en-US" dirty="0" smtClean="0">
                <a:solidFill>
                  <a:srgbClr val="D2E1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4704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5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4702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703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4696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H-like</a:t>
            </a:r>
            <a:r>
              <a:rPr lang="en-US" altLang="zh-TW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/</a:t>
            </a: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ratio is temperature sensitive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3657600"/>
            <a:ext cx="8572500" cy="1905000"/>
            <a:chOff x="168" y="2160"/>
            <a:chExt cx="5424" cy="1222"/>
          </a:xfrm>
        </p:grpSpPr>
        <p:pic>
          <p:nvPicPr>
            <p:cNvPr id="116752" name="Picture 3" descr="zpup_bigplot_novertlines_sho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" y="2160"/>
              <a:ext cx="5424" cy="1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3" name="Text Box 4"/>
            <p:cNvSpPr txBox="1">
              <a:spLocks noChangeArrowheads="1"/>
            </p:cNvSpPr>
            <p:nvPr/>
          </p:nvSpPr>
          <p:spPr bwMode="auto">
            <a:xfrm>
              <a:off x="4272" y="2256"/>
              <a:ext cx="1296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MS PGothic" pitchFamily="34" charset="-128"/>
                  <a:cs typeface="MS PGothic" pitchFamily="34" charset="-128"/>
                </a:rPr>
                <a:t>z </a:t>
              </a:r>
              <a:r>
                <a:rPr lang="en-US" altLang="zh-TW">
                  <a:solidFill>
                    <a:srgbClr val="F26815"/>
                  </a:solidFill>
                  <a:effectLst/>
                  <a:ea typeface="MS PGothic" pitchFamily="34" charset="-128"/>
                  <a:cs typeface="MS PGothic" pitchFamily="34" charset="-128"/>
                </a:rPr>
                <a:t>Pup</a:t>
              </a:r>
              <a:endParaRPr lang="zh-TW" altLang="en-US">
                <a:solidFill>
                  <a:srgbClr val="F26815"/>
                </a:solidFill>
                <a:effectLst/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6225" y="914400"/>
            <a:ext cx="8572500" cy="1930400"/>
            <a:chOff x="192" y="384"/>
            <a:chExt cx="5400" cy="1216"/>
          </a:xfrm>
        </p:grpSpPr>
        <p:pic>
          <p:nvPicPr>
            <p:cNvPr id="116750" name="Picture 6" descr="toric_megcoadd4obs_yaxis07_sh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384"/>
              <a:ext cx="5400" cy="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51" name="Text Box 7"/>
            <p:cNvSpPr txBox="1">
              <a:spLocks noChangeArrowheads="1"/>
            </p:cNvSpPr>
            <p:nvPr/>
          </p:nvSpPr>
          <p:spPr bwMode="auto">
            <a:xfrm>
              <a:off x="4128" y="52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  <a:sym typeface="Symbol" charset="2"/>
                </a:rPr>
                <a:t>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</a:p>
          </p:txBody>
        </p:sp>
      </p:grpSp>
      <p:sp>
        <p:nvSpPr>
          <p:cNvPr id="179208" name="Line 8"/>
          <p:cNvSpPr>
            <a:spLocks noChangeShapeType="1"/>
          </p:cNvSpPr>
          <p:nvPr/>
        </p:nvSpPr>
        <p:spPr bwMode="auto">
          <a:xfrm flipH="1">
            <a:off x="2047875" y="24384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H="1">
            <a:off x="15240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6742" name="Text Box 10"/>
          <p:cNvSpPr txBox="1">
            <a:spLocks noChangeArrowheads="1"/>
          </p:cNvSpPr>
          <p:nvPr/>
        </p:nvSpPr>
        <p:spPr bwMode="auto">
          <a:xfrm>
            <a:off x="20574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solidFill>
                  <a:srgbClr val="CCFFCC"/>
                </a:solidFill>
                <a:effectLst/>
                <a:ea typeface="新細明體" charset="-120"/>
                <a:cs typeface="新細明體" charset="-120"/>
              </a:rPr>
              <a:t>Si XIII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Si XIV</a:t>
            </a:r>
          </a:p>
        </p:txBody>
      </p:sp>
      <p:sp>
        <p:nvSpPr>
          <p:cNvPr id="116744" name="Text Box 12"/>
          <p:cNvSpPr txBox="1">
            <a:spLocks noChangeArrowheads="1"/>
          </p:cNvSpPr>
          <p:nvPr/>
        </p:nvSpPr>
        <p:spPr bwMode="auto">
          <a:xfrm>
            <a:off x="876300" y="2286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zh-TW">
              <a:effectLst/>
              <a:ea typeface="新細明體" charset="-120"/>
              <a:cs typeface="新細明體" charset="-120"/>
            </a:endParaRPr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H="1">
            <a:off x="4267200" y="2514600"/>
            <a:ext cx="0" cy="1524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3581400" y="2438400"/>
            <a:ext cx="0" cy="2286000"/>
          </a:xfrm>
          <a:prstGeom prst="line">
            <a:avLst/>
          </a:prstGeom>
          <a:noFill/>
          <a:ln w="15875">
            <a:solidFill>
              <a:srgbClr val="00CC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4267200" y="2971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286000" y="2819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Mg XII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1581150" y="152400"/>
            <a:ext cx="5829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magnetic O star –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– is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3124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</a:t>
            </a: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Emission Measure </a:t>
            </a: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64008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82051"/>
            <a:ext cx="5539582" cy="629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90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F3C556"/>
                </a:solidFill>
              </a:rPr>
              <a:t>1</a:t>
            </a:r>
            <a:r>
              <a:rPr lang="en-US" dirty="0" smtClean="0">
                <a:solidFill>
                  <a:srgbClr val="F3C556"/>
                </a:solidFill>
              </a:rPr>
              <a:t> </a:t>
            </a:r>
            <a:r>
              <a:rPr lang="en-US" dirty="0" err="1" smtClean="0">
                <a:solidFill>
                  <a:srgbClr val="F3C556"/>
                </a:solidFill>
              </a:rPr>
              <a:t>Ori</a:t>
            </a:r>
            <a:r>
              <a:rPr lang="en-US" dirty="0" smtClean="0">
                <a:solidFill>
                  <a:srgbClr val="F3C556"/>
                </a:solidFill>
              </a:rPr>
              <a:t> C is much hotter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981200" y="32766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200">
                <a:effectLst/>
                <a:ea typeface="新細明體" charset="-120"/>
                <a:cs typeface="新細明體" charset="-120"/>
              </a:rPr>
              <a:t>1000 km s</a:t>
            </a:r>
            <a:r>
              <a:rPr lang="en-US" altLang="zh-TW" sz="1200" baseline="30000">
                <a:effectLst/>
                <a:ea typeface="新細明體" charset="-120"/>
                <a:cs typeface="新細明體" charset="-120"/>
              </a:rPr>
              <a:t>-1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4876800" y="381000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lines are significantly </a:t>
            </a:r>
            <a:r>
              <a:rPr lang="en-US" altLang="zh-TW" b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narrower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, too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新細明體" charset="-120"/>
              <a:cs typeface="新細明體" charset="-12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76200"/>
            <a:ext cx="4419600" cy="3141663"/>
            <a:chOff x="96" y="96"/>
            <a:chExt cx="2784" cy="1979"/>
          </a:xfrm>
        </p:grpSpPr>
        <p:pic>
          <p:nvPicPr>
            <p:cNvPr id="120844" name="Picture 7" descr="toriC_NeX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6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5" name="Text Box 8"/>
            <p:cNvSpPr txBox="1">
              <a:spLocks noChangeArrowheads="1"/>
            </p:cNvSpPr>
            <p:nvPr/>
          </p:nvSpPr>
          <p:spPr bwMode="auto">
            <a:xfrm>
              <a:off x="1872" y="240"/>
              <a:ext cx="86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q</a:t>
              </a:r>
              <a:r>
                <a:rPr lang="en-US" altLang="zh-TW" baseline="300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1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Ori C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(O7 V)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2400" y="3716338"/>
            <a:ext cx="4419600" cy="3141662"/>
            <a:chOff x="96" y="2245"/>
            <a:chExt cx="2784" cy="1979"/>
          </a:xfrm>
        </p:grpSpPr>
        <p:pic>
          <p:nvPicPr>
            <p:cNvPr id="120842" name="Picture 10" descr="zpup_Ne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245"/>
              <a:ext cx="2784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3" name="Text Box 11"/>
            <p:cNvSpPr txBox="1">
              <a:spLocks noChangeArrowheads="1"/>
            </p:cNvSpPr>
            <p:nvPr/>
          </p:nvSpPr>
          <p:spPr bwMode="auto">
            <a:xfrm>
              <a:off x="1968" y="2400"/>
              <a:ext cx="72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TW">
                  <a:solidFill>
                    <a:srgbClr val="F26815"/>
                  </a:solidFill>
                  <a:effectLst/>
                  <a:latin typeface="Symbol" charset="2"/>
                  <a:ea typeface="新細明體" charset="-120"/>
                  <a:cs typeface="新細明體" charset="-120"/>
                </a:rPr>
                <a:t>z</a:t>
              </a:r>
              <a: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 Pup</a:t>
              </a:r>
              <a:br>
                <a:rPr lang="en-US" altLang="zh-TW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</a:br>
              <a:r>
                <a:rPr lang="en-US" altLang="zh-TW" sz="1800">
                  <a:solidFill>
                    <a:srgbClr val="F26815"/>
                  </a:solidFill>
                  <a:effectLst/>
                  <a:ea typeface="新細明體" charset="-120"/>
                  <a:cs typeface="新細明體" charset="-120"/>
                </a:rPr>
                <a:t>(O4 If)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38400" y="3505200"/>
            <a:ext cx="685800" cy="152400"/>
            <a:chOff x="1536" y="2208"/>
            <a:chExt cx="432" cy="96"/>
          </a:xfrm>
        </p:grpSpPr>
        <p:sp>
          <p:nvSpPr>
            <p:cNvPr id="195597" name="Line 13"/>
            <p:cNvSpPr>
              <a:spLocks noChangeShapeType="1"/>
            </p:cNvSpPr>
            <p:nvPr/>
          </p:nvSpPr>
          <p:spPr bwMode="auto">
            <a:xfrm>
              <a:off x="1536" y="2256"/>
              <a:ext cx="432" cy="0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8" name="Line 14"/>
            <p:cNvSpPr>
              <a:spLocks noChangeShapeType="1"/>
            </p:cNvSpPr>
            <p:nvPr/>
          </p:nvSpPr>
          <p:spPr bwMode="auto">
            <a:xfrm>
              <a:off x="1968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599" name="Line 15"/>
            <p:cNvSpPr>
              <a:spLocks noChangeShapeType="1"/>
            </p:cNvSpPr>
            <p:nvPr/>
          </p:nvSpPr>
          <p:spPr bwMode="auto">
            <a:xfrm>
              <a:off x="1536" y="2208"/>
              <a:ext cx="0" cy="96"/>
            </a:xfrm>
            <a:prstGeom prst="line">
              <a:avLst/>
            </a:prstGeom>
            <a:noFill/>
            <a:ln w="19050">
              <a:solidFill>
                <a:srgbClr val="F3E96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2" y="774700"/>
            <a:ext cx="7325275" cy="530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096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D2E1FF"/>
                </a:solidFill>
              </a:rPr>
              <a:t>Wade et al. 2008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8600"/>
            <a:ext cx="541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Dipole magnetic field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24" y="449636"/>
            <a:ext cx="8954552" cy="595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943600" y="640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D2E1FF"/>
                </a:solidFill>
              </a:rPr>
              <a:t>Shore &amp; Brown, 1990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419100" y="762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32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Rotating tilted dipole</a:t>
            </a:r>
            <a:endParaRPr lang="en-US" altLang="zh-TW" sz="3200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6596062"/>
            <a:ext cx="8001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Simulation/visualization courtesy R. 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Helvetica"/>
                <a:cs typeface="Helvetica"/>
              </a:rPr>
              <a:t>Townsend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rrm-o25-i75-b60-redt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4500" y="685800"/>
            <a:ext cx="57150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5a-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 descr="f5b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398462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temperature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334000" y="838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simulations of magnetically channeled wind</a:t>
            </a: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1905000" y="3200400"/>
            <a:ext cx="152400" cy="1524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828800" y="3657600"/>
            <a:ext cx="228600" cy="76200"/>
          </a:xfrm>
          <a:prstGeom prst="line">
            <a:avLst/>
          </a:prstGeom>
          <a:noFill/>
          <a:ln w="25400">
            <a:solidFill>
              <a:srgbClr val="F3E96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1181100" y="57150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Channeled collision is close to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head-on: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/>
            </a:r>
            <a:b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D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v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&gt; 1000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km s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-1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: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7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 </a:t>
            </a: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4800600" y="53340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simulations by A.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ud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-Doula; </a:t>
            </a: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Gagné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al.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0" y="152400"/>
            <a:ext cx="7315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Differential emission measure </a:t>
            </a:r>
            <a:br>
              <a:rPr lang="en-US" altLang="zh-TW" sz="32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</a:br>
            <a:r>
              <a:rPr lang="en-US" altLang="zh-TW" sz="18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(temperature distribution)</a:t>
            </a:r>
          </a:p>
        </p:txBody>
      </p:sp>
      <p:pic>
        <p:nvPicPr>
          <p:cNvPr id="118787" name="Picture 3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143000"/>
            <a:ext cx="4800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4114800" y="45720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MHD simulation of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  <a:sym typeface="Symbol" charset="2"/>
              </a:rPr>
              <a:t>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reproduces the observed differential emission measure</a:t>
            </a: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ea typeface="新細明體" charset="-120"/>
              <a:cs typeface="新細明體" charset="-120"/>
            </a:endParaRP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400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Wojdowski</a:t>
            </a:r>
            <a:r>
              <a:rPr lang="en-US" altLang="zh-TW" sz="14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Schulz (2005)</a:t>
            </a:r>
          </a:p>
        </p:txBody>
      </p:sp>
      <p:pic>
        <p:nvPicPr>
          <p:cNvPr id="118790" name="Picture 6" descr="wojdowski_schulz_2005_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163" y="1143000"/>
            <a:ext cx="406876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762000"/>
            <a:ext cx="6400800" cy="52578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2904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90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2906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2907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2903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2897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289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2899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2900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2901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2896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289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2894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288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Chandra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broadband count rate vs. rotational phase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1257300" y="61722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Model from MHD simulation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2209800" y="1143000"/>
            <a:ext cx="594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762000"/>
            <a:ext cx="5867400" cy="4953000"/>
            <a:chOff x="1008" y="672"/>
            <a:chExt cx="3888" cy="3168"/>
          </a:xfrm>
        </p:grpSpPr>
        <p:sp>
          <p:nvSpPr>
            <p:cNvPr id="315396" name="Rectangle 4"/>
            <p:cNvSpPr>
              <a:spLocks noChangeArrowheads="1"/>
            </p:cNvSpPr>
            <p:nvPr/>
          </p:nvSpPr>
          <p:spPr bwMode="auto">
            <a:xfrm>
              <a:off x="1008" y="672"/>
              <a:ext cx="3888" cy="3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960"/>
              <a:ext cx="3610" cy="2542"/>
              <a:chOff x="1276" y="432"/>
              <a:chExt cx="3610" cy="254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76" y="432"/>
                <a:ext cx="3610" cy="2542"/>
                <a:chOff x="10900" y="16464"/>
                <a:chExt cx="3844" cy="282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4330" y="16589"/>
                  <a:ext cx="414" cy="2479"/>
                  <a:chOff x="14330" y="16589"/>
                  <a:chExt cx="414" cy="2479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330" y="16844"/>
                    <a:ext cx="313" cy="2224"/>
                    <a:chOff x="14330" y="16844"/>
                    <a:chExt cx="313" cy="2224"/>
                  </a:xfrm>
                </p:grpSpPr>
                <p:sp>
                  <p:nvSpPr>
                    <p:cNvPr id="124952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881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53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1" y="18163"/>
                      <a:ext cx="31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0.5</a:t>
                      </a:r>
                    </a:p>
                  </p:txBody>
                </p:sp>
                <p:sp>
                  <p:nvSpPr>
                    <p:cNvPr id="12495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7377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1.0</a:t>
                      </a:r>
                    </a:p>
                  </p:txBody>
                </p:sp>
                <p:sp>
                  <p:nvSpPr>
                    <p:cNvPr id="124955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30" y="16844"/>
                      <a:ext cx="312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1.5</a:t>
                      </a:r>
                    </a:p>
                  </p:txBody>
                </p:sp>
              </p:grpSp>
              <p:sp>
                <p:nvSpPr>
                  <p:cNvPr id="124951" name="Text Box 1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63" y="17628"/>
                    <a:ext cx="2319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Simulation EM (10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56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cm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-3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7" name="Group 14"/>
                <p:cNvGrpSpPr>
                  <a:grpSpLocks/>
                </p:cNvGrpSpPr>
                <p:nvPr/>
              </p:nvGrpSpPr>
              <p:grpSpPr bwMode="auto">
                <a:xfrm>
                  <a:off x="10900" y="16464"/>
                  <a:ext cx="470" cy="2611"/>
                  <a:chOff x="10900" y="16464"/>
                  <a:chExt cx="470" cy="2611"/>
                </a:xfrm>
              </p:grpSpPr>
              <p:grpSp>
                <p:nvGrpSpPr>
                  <p:cNvPr id="8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1066" y="16464"/>
                    <a:ext cx="304" cy="2611"/>
                    <a:chOff x="11066" y="16464"/>
                    <a:chExt cx="304" cy="2611"/>
                  </a:xfrm>
                </p:grpSpPr>
                <p:sp>
                  <p:nvSpPr>
                    <p:cNvPr id="1249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824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0.0</a:t>
                      </a:r>
                    </a:p>
                  </p:txBody>
                </p:sp>
                <p:sp>
                  <p:nvSpPr>
                    <p:cNvPr id="124946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66" y="18232"/>
                      <a:ext cx="297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0.1</a:t>
                      </a:r>
                    </a:p>
                  </p:txBody>
                </p:sp>
                <p:sp>
                  <p:nvSpPr>
                    <p:cNvPr id="124947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6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0.2</a:t>
                      </a:r>
                    </a:p>
                  </p:txBody>
                </p:sp>
                <p:sp>
                  <p:nvSpPr>
                    <p:cNvPr id="124948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7048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0.3</a:t>
                      </a:r>
                    </a:p>
                  </p:txBody>
                </p:sp>
                <p:sp>
                  <p:nvSpPr>
                    <p:cNvPr id="12494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075" y="16464"/>
                      <a:ext cx="295" cy="251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lIns="90000" tIns="46800" rIns="90000" bIns="4680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457200" eaLnBrk="0" hangingPunct="0">
                        <a:lnSpc>
                          <a:spcPct val="133000"/>
                        </a:lnSpc>
                        <a:spcBef>
                          <a:spcPts val="875"/>
                        </a:spcBef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GB" altLang="zh-TW" sz="14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新細明體" charset="-120"/>
                          <a:cs typeface="新細明體" charset="-120"/>
                        </a:rPr>
                        <a:t>0.4</a:t>
                      </a:r>
                    </a:p>
                  </p:txBody>
                </p:sp>
              </p:grpSp>
              <p:sp>
                <p:nvSpPr>
                  <p:cNvPr id="124944" name="Text Box 2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9761" y="17674"/>
                    <a:ext cx="2520" cy="242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θ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 Ori C ACIS-I count rate (s</a:t>
                    </a:r>
                    <a:r>
                      <a:rPr lang="en-GB" altLang="zh-TW" sz="1400" baseline="30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-1</a:t>
                    </a: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)</a:t>
                    </a:r>
                  </a:p>
                </p:txBody>
              </p:sp>
            </p:grpSp>
            <p:grpSp>
              <p:nvGrpSpPr>
                <p:cNvPr id="9" name="Group 22"/>
                <p:cNvGrpSpPr>
                  <a:grpSpLocks/>
                </p:cNvGrpSpPr>
                <p:nvPr/>
              </p:nvGrpSpPr>
              <p:grpSpPr bwMode="auto">
                <a:xfrm>
                  <a:off x="11242" y="18904"/>
                  <a:ext cx="3352" cy="387"/>
                  <a:chOff x="11242" y="18904"/>
                  <a:chExt cx="3352" cy="387"/>
                </a:xfrm>
              </p:grpSpPr>
              <p:sp>
                <p:nvSpPr>
                  <p:cNvPr id="124941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2" y="18904"/>
                    <a:ext cx="335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0.0                0.2                0.4                0.6               0.8                1.0</a:t>
                    </a:r>
                  </a:p>
                </p:txBody>
              </p:sp>
              <p:sp>
                <p:nvSpPr>
                  <p:cNvPr id="124942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31" y="19040"/>
                    <a:ext cx="3032" cy="251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457200" eaLnBrk="0" hangingPunct="0">
                      <a:lnSpc>
                        <a:spcPct val="133000"/>
                      </a:lnSpc>
                      <a:spcBef>
                        <a:spcPts val="875"/>
                      </a:spcBef>
                      <a:buClr>
                        <a:srgbClr val="00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r>
                      <a:rPr lang="en-GB" altLang="zh-TW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新細明體" charset="-120"/>
                        <a:cs typeface="新細明體" charset="-120"/>
                      </a:rPr>
                      <a:t>Rotational phase (P=15.422 days)</a:t>
                    </a:r>
                  </a:p>
                </p:txBody>
              </p:sp>
            </p:grpSp>
          </p:grpSp>
          <p:pic>
            <p:nvPicPr>
              <p:cNvPr id="124937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 l="11572" t="3044" r="9491" b="11218"/>
              <a:stretch>
                <a:fillRect/>
              </a:stretch>
            </p:blipFill>
            <p:spPr bwMode="auto">
              <a:xfrm>
                <a:off x="1637" y="519"/>
                <a:ext cx="2899" cy="217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876300" y="76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star itself occults the hot plasma torus</a:t>
            </a:r>
          </a:p>
        </p:txBody>
      </p:sp>
      <p:sp>
        <p:nvSpPr>
          <p:cNvPr id="315419" name="Text Box 27"/>
          <p:cNvSpPr txBox="1">
            <a:spLocks noChangeArrowheads="1"/>
          </p:cNvSpPr>
          <p:nvPr/>
        </p:nvSpPr>
        <p:spPr bwMode="auto">
          <a:xfrm>
            <a:off x="6477000" y="1905000"/>
            <a:ext cx="243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The closer the hot plasma is to the star, the deeper the dip in the x-ray light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485900" y="76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Emission measure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4572000" y="6172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contour encloses T &gt; 10</a:t>
            </a:r>
            <a:r>
              <a:rPr lang="en-US" altLang="zh-TW" baseline="30000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6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47850" y="846138"/>
            <a:ext cx="5446713" cy="5402262"/>
            <a:chOff x="1164" y="533"/>
            <a:chExt cx="3431" cy="3403"/>
          </a:xfrm>
        </p:grpSpPr>
        <p:pic>
          <p:nvPicPr>
            <p:cNvPr id="126981" name="Picture 5" descr="f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533"/>
              <a:ext cx="3431" cy="3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 flipH="1" flipV="1">
              <a:off x="3072" y="2064"/>
              <a:ext cx="480" cy="1872"/>
            </a:xfrm>
            <a:prstGeom prst="line">
              <a:avLst/>
            </a:prstGeom>
            <a:noFill/>
            <a:ln w="15875">
              <a:solidFill>
                <a:srgbClr val="F3E96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200400"/>
            <a:ext cx="3530600" cy="30480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6400" y="762000"/>
            <a:ext cx="3323696" cy="43815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457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Launched 2000: superior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sensitivity,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spatial resolution, and 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	spectral resolution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334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sub-</a:t>
            </a:r>
            <a:r>
              <a:rPr lang="en-US" dirty="0" err="1" smtClean="0">
                <a:solidFill>
                  <a:srgbClr val="D2E1FF"/>
                </a:solidFill>
              </a:rPr>
              <a:t>arcsecond</a:t>
            </a:r>
            <a:r>
              <a:rPr lang="en-US" dirty="0" smtClean="0">
                <a:solidFill>
                  <a:srgbClr val="D2E1FF"/>
                </a:solidFill>
              </a:rPr>
              <a:t> resolution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/>
          <p:cNvSpPr txBox="1">
            <a:spLocks noChangeArrowheads="1"/>
          </p:cNvSpPr>
          <p:nvPr/>
        </p:nvSpPr>
        <p:spPr bwMode="auto">
          <a:xfrm>
            <a:off x="1295400" y="533400"/>
            <a:ext cx="6934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species’ forbidden-to-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intercombination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line ratios –  </a:t>
            </a:r>
            <a:r>
              <a:rPr lang="en-US" altLang="zh-TW" i="1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</a:t>
            </a:r>
            <a:r>
              <a:rPr lang="en-US" altLang="zh-TW" i="1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or z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/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(</a:t>
            </a:r>
            <a:r>
              <a:rPr lang="en-US" altLang="zh-TW" i="1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x+y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– provide information about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location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of the hot plasma 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altLang="zh-TW" dirty="0">
              <a:solidFill>
                <a:srgbClr val="D2E1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…not the </a:t>
            </a:r>
            <a:r>
              <a:rPr lang="en-US" altLang="zh-TW" i="1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density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as is usually the case. </a:t>
            </a:r>
          </a:p>
          <a:p>
            <a:pPr eaLnBrk="0" hangingPunct="0">
              <a:spcBef>
                <a:spcPct val="50000"/>
              </a:spcBef>
              <a:defRPr/>
            </a:pPr>
            <a:endParaRPr lang="zh-TW" altLang="en-US" dirty="0">
              <a:solidFill>
                <a:srgbClr val="EFE96D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39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952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687638" y="2743200"/>
            <a:ext cx="1046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4290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5720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6324600" y="4191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131088" name="AutoShape 16"/>
          <p:cNvSpPr>
            <a:spLocks/>
          </p:cNvSpPr>
          <p:nvPr/>
        </p:nvSpPr>
        <p:spPr bwMode="auto">
          <a:xfrm>
            <a:off x="1524000" y="30480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89" name="AutoShape 17"/>
          <p:cNvSpPr>
            <a:spLocks/>
          </p:cNvSpPr>
          <p:nvPr/>
        </p:nvSpPr>
        <p:spPr bwMode="auto">
          <a:xfrm>
            <a:off x="2057400" y="2438400"/>
            <a:ext cx="304800" cy="4572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zh-TW" altLang="en-US" sz="1800">
              <a:solidFill>
                <a:srgbClr val="EFE96D"/>
              </a:solidFill>
              <a:effectLst/>
              <a:latin typeface="Verdana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1090" name="Text Box 18"/>
          <p:cNvSpPr txBox="1">
            <a:spLocks noChangeArrowheads="1"/>
          </p:cNvSpPr>
          <p:nvPr/>
        </p:nvSpPr>
        <p:spPr bwMode="auto">
          <a:xfrm>
            <a:off x="304800" y="2438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10-20 eV</a:t>
            </a:r>
          </a:p>
        </p:txBody>
      </p:sp>
      <p:sp>
        <p:nvSpPr>
          <p:cNvPr id="131091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1-2 keV</a:t>
            </a:r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571500" y="4572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Helium-like ions (e.g. O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+6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Ne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+8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Mg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+10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Si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+12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, S</a:t>
            </a:r>
            <a:r>
              <a:rPr lang="en-US" altLang="zh-TW" baseline="30000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+14</a:t>
            </a:r>
            <a:r>
              <a:rPr lang="en-US" altLang="zh-TW" dirty="0">
                <a:solidFill>
                  <a:srgbClr val="EFE9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) – schematic energy level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3136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Ultraviolet light from the star’s photosphere drives </a:t>
            </a:r>
            <a:r>
              <a:rPr lang="en-US" altLang="zh-TW" dirty="0" err="1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photoexcitation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out of the </a:t>
            </a:r>
            <a:r>
              <a:rPr lang="en-US" altLang="zh-TW" baseline="30000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S level </a:t>
            </a: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5184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The </a:t>
            </a:r>
            <a:r>
              <a:rPr lang="en-US" altLang="zh-TW" dirty="0" err="1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f/i</a:t>
            </a: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 ratio is thus a diagnostic of the local UV mean intensity…</a:t>
            </a:r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Line 2"/>
          <p:cNvSpPr>
            <a:spLocks noChangeShapeType="1"/>
          </p:cNvSpPr>
          <p:nvPr/>
        </p:nvSpPr>
        <p:spPr bwMode="auto">
          <a:xfrm>
            <a:off x="2781300" y="5486400"/>
            <a:ext cx="3581400" cy="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3962400" y="2971800"/>
            <a:ext cx="2057400" cy="0"/>
          </a:xfrm>
          <a:prstGeom prst="line">
            <a:avLst/>
          </a:prstGeom>
          <a:noFill/>
          <a:ln w="15875">
            <a:solidFill>
              <a:schemeClr val="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4724400" y="2667000"/>
            <a:ext cx="2057400" cy="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7" name="Line 5"/>
          <p:cNvSpPr>
            <a:spLocks noChangeShapeType="1"/>
          </p:cNvSpPr>
          <p:nvPr/>
        </p:nvSpPr>
        <p:spPr bwMode="auto">
          <a:xfrm>
            <a:off x="5791200" y="2362200"/>
            <a:ext cx="2057400" cy="0"/>
          </a:xfrm>
          <a:prstGeom prst="line">
            <a:avLst/>
          </a:prstGeom>
          <a:noFill/>
          <a:ln w="15875">
            <a:solidFill>
              <a:srgbClr val="41FA0E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H="1">
            <a:off x="5715000" y="2438400"/>
            <a:ext cx="1295400" cy="2971800"/>
          </a:xfrm>
          <a:prstGeom prst="line">
            <a:avLst/>
          </a:prstGeom>
          <a:noFill/>
          <a:ln w="9525">
            <a:solidFill>
              <a:srgbClr val="41FA0E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H="1">
            <a:off x="4191000" y="3048000"/>
            <a:ext cx="1066800" cy="2438400"/>
          </a:xfrm>
          <a:prstGeom prst="line">
            <a:avLst/>
          </a:prstGeom>
          <a:noFill/>
          <a:ln w="31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H="1">
            <a:off x="5105400" y="2819400"/>
            <a:ext cx="1219200" cy="2667000"/>
          </a:xfrm>
          <a:prstGeom prst="line">
            <a:avLst/>
          </a:prstGeom>
          <a:noFill/>
          <a:ln w="15875">
            <a:solidFill>
              <a:srgbClr val="CCFFCC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6934200" y="2819400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1s2s </a:t>
            </a:r>
            <a:r>
              <a:rPr lang="en-US" altLang="zh-TW" sz="1800" baseline="300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7162800" y="2438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3</a:t>
            </a: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848600" y="2133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1s2p </a:t>
            </a:r>
            <a:r>
              <a:rPr lang="en-US" altLang="zh-TW" sz="1800" baseline="300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6858000" y="3581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41FA0E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resonance (w)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6324600" y="41910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CCFFCC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intercombination (x+y)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676400" y="4038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chemeClr val="hlink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forbidden (z)</a:t>
            </a:r>
          </a:p>
        </p:txBody>
      </p:sp>
      <p:sp>
        <p:nvSpPr>
          <p:cNvPr id="274447" name="Oval 15"/>
          <p:cNvSpPr>
            <a:spLocks noChangeArrowheads="1"/>
          </p:cNvSpPr>
          <p:nvPr/>
        </p:nvSpPr>
        <p:spPr bwMode="auto">
          <a:xfrm>
            <a:off x="4572000" y="2895600"/>
            <a:ext cx="152400" cy="152400"/>
          </a:xfrm>
          <a:prstGeom prst="ellipse">
            <a:avLst/>
          </a:prstGeom>
          <a:noFill/>
          <a:ln w="1587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137232" name="AutoShape 16"/>
          <p:cNvCxnSpPr>
            <a:cxnSpLocks noChangeShapeType="1"/>
          </p:cNvCxnSpPr>
          <p:nvPr/>
        </p:nvCxnSpPr>
        <p:spPr bwMode="auto">
          <a:xfrm>
            <a:off x="3962400" y="2743200"/>
            <a:ext cx="304800" cy="152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953000" y="2590800"/>
            <a:ext cx="152400" cy="152400"/>
          </a:xfrm>
          <a:prstGeom prst="ellipse">
            <a:avLst/>
          </a:prstGeom>
          <a:solidFill>
            <a:srgbClr val="F26C13"/>
          </a:solidFill>
          <a:ln w="9525">
            <a:solidFill>
              <a:srgbClr val="F26C1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 flipV="1">
            <a:off x="4724400" y="2743200"/>
            <a:ext cx="228600" cy="152400"/>
          </a:xfrm>
          <a:prstGeom prst="line">
            <a:avLst/>
          </a:prstGeom>
          <a:noFill/>
          <a:ln w="9525">
            <a:solidFill>
              <a:srgbClr val="F26C13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6629400" y="525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g.s. 1s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2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altLang="zh-TW" sz="1800" baseline="300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1</a:t>
            </a: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S</a:t>
            </a:r>
          </a:p>
        </p:txBody>
      </p:sp>
      <p:sp>
        <p:nvSpPr>
          <p:cNvPr id="274452" name="Text Box 20"/>
          <p:cNvSpPr txBox="1">
            <a:spLocks noChangeArrowheads="1"/>
          </p:cNvSpPr>
          <p:nvPr/>
        </p:nvSpPr>
        <p:spPr bwMode="auto">
          <a:xfrm>
            <a:off x="914400" y="304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F3C55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  <a:cs typeface="MS PGothic" pitchFamily="34" charset="-128"/>
              </a:rPr>
              <a:t>…and thus the distance of the x-ray emitting plasma from the photosphere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3048000" y="2514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EFE96D"/>
                </a:solidFill>
                <a:effectLst/>
                <a:latin typeface="Verdana" charset="0"/>
                <a:ea typeface="MS PGothic" pitchFamily="34" charset="-128"/>
                <a:cs typeface="MS PGothic" pitchFamily="34" charset="-128"/>
              </a:rPr>
              <a:t>UV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5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3200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5" name="Picture 3" descr="mgxi_v650_umax9_blue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"/>
            <a:ext cx="4038600" cy="2870200"/>
          </a:xfrm>
          <a:noFill/>
          <a:ln>
            <a:miter lim="800000"/>
            <a:headEnd/>
            <a:tailEnd/>
          </a:ln>
        </p:spPr>
      </p:pic>
      <p:pic>
        <p:nvPicPr>
          <p:cNvPr id="141316" name="Picture 4" descr="mgxi_v650_umax66_bluesquar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52400"/>
            <a:ext cx="4038600" cy="2871788"/>
          </a:xfrm>
          <a:noFill/>
          <a:ln>
            <a:miter lim="800000"/>
            <a:headEnd/>
            <a:tailEnd/>
          </a:ln>
        </p:spPr>
      </p:pic>
      <p:sp>
        <p:nvSpPr>
          <p:cNvPr id="284677" name="Line 5"/>
          <p:cNvSpPr>
            <a:spLocks noChangeShapeType="1"/>
          </p:cNvSpPr>
          <p:nvPr/>
        </p:nvSpPr>
        <p:spPr bwMode="auto">
          <a:xfrm flipH="1">
            <a:off x="1600200" y="2895600"/>
            <a:ext cx="152400" cy="20574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2438400" y="457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</a:rPr>
              <a:t>=1.2 R</a:t>
            </a:r>
            <a:r>
              <a:rPr lang="en-US" altLang="zh-TW" baseline="-25000">
                <a:solidFill>
                  <a:srgbClr val="F26815"/>
                </a:solidFill>
                <a:effectLst/>
              </a:rPr>
              <a:t>*</a:t>
            </a:r>
            <a:endParaRPr lang="en-US" baseline="-25000">
              <a:solidFill>
                <a:srgbClr val="F26815"/>
              </a:solidFill>
              <a:effectLst/>
            </a:endParaRPr>
          </a:p>
        </p:txBody>
      </p:sp>
      <p:pic>
        <p:nvPicPr>
          <p:cNvPr id="141319" name="Picture 7" descr="mgxi_v650_umax3_bluesqua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657600"/>
            <a:ext cx="4038600" cy="2870200"/>
          </a:xfrm>
          <a:noFill/>
          <a:ln>
            <a:miter lim="800000"/>
            <a:headEnd/>
            <a:tailEnd/>
          </a:ln>
        </p:spPr>
      </p:pic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70104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=4.0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7010400" y="38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fir</a:t>
            </a:r>
            <a:r>
              <a:rPr lang="en-US" altLang="zh-TW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=2.1 R</a:t>
            </a:r>
            <a:r>
              <a:rPr lang="en-US" altLang="zh-TW" baseline="-250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*</a:t>
            </a:r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 flipH="1">
            <a:off x="3200400" y="4191000"/>
            <a:ext cx="1600200" cy="7620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 flipH="1">
            <a:off x="2133600" y="2971800"/>
            <a:ext cx="2590800" cy="1981200"/>
          </a:xfrm>
          <a:prstGeom prst="line">
            <a:avLst/>
          </a:prstGeom>
          <a:noFill/>
          <a:ln w="15875">
            <a:solidFill>
              <a:srgbClr val="F26815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He-like f/</a:t>
            </a:r>
            <a:r>
              <a:rPr lang="en-US" altLang="zh-TW" dirty="0" err="1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i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ratios and the x-ray light curve both indicate that the hot plasma is somewhat closer to the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photosphere of 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 err="1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C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than the MHD models predict.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239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2E1FF"/>
                </a:solidFill>
              </a:rPr>
              <a:t>Some slides showing 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in zeta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, tau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… main point: there is NO evidence for a “near star high ion problem”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924800" cy="604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" y="7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z</a:t>
            </a:r>
            <a:r>
              <a:rPr lang="en-US" dirty="0" smtClean="0">
                <a:solidFill>
                  <a:srgbClr val="D2E1FF"/>
                </a:solidFill>
              </a:rPr>
              <a:t> Pup S XV </a:t>
            </a:r>
            <a:r>
              <a:rPr lang="en-US" i="1" dirty="0" smtClean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MEG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04900"/>
            <a:ext cx="658495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2819400" cy="2514600"/>
            <a:chOff x="304800" y="1524000"/>
            <a:chExt cx="3530600" cy="304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2013585"/>
              <a:ext cx="3454400" cy="255841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04800" y="1524000"/>
              <a:ext cx="2862649" cy="55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XMM-Newton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2895600"/>
            <a:ext cx="2819400" cy="3429000"/>
            <a:chOff x="5181600" y="990600"/>
            <a:chExt cx="3323696" cy="4381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800" y="1485900"/>
              <a:ext cx="3247496" cy="3886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81600" y="990600"/>
              <a:ext cx="2819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D2E1FF"/>
                  </a:solidFill>
                </a:rPr>
                <a:t>Chandra</a:t>
              </a:r>
              <a:endParaRPr lang="en-US" i="1" dirty="0">
                <a:solidFill>
                  <a:srgbClr val="D2E1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62400" y="6096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Both have CCD detectors for imaging spectroscopy: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low spectral resolution: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20 to 50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512403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And both have grating spectrometers: </a:t>
            </a:r>
            <a:r>
              <a:rPr lang="en-US" i="1" dirty="0" smtClean="0">
                <a:solidFill>
                  <a:srgbClr val="D2E1FF"/>
                </a:solidFill>
              </a:rPr>
              <a:t>R </a:t>
            </a:r>
            <a:r>
              <a:rPr lang="en-US" dirty="0" smtClean="0">
                <a:solidFill>
                  <a:srgbClr val="D2E1FF"/>
                </a:solidFill>
              </a:rPr>
              <a:t>~ few 100 to 1000</a:t>
            </a:r>
            <a:endParaRPr lang="en-US" dirty="0">
              <a:solidFill>
                <a:srgbClr val="D2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3C556"/>
                </a:solidFill>
              </a:rPr>
              <a:t>More possible topics: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7300" y="12192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</a:rPr>
              <a:t>Zeta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, HD191612 – magnetic but X-rays look “normal”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Tau </a:t>
            </a:r>
            <a:r>
              <a:rPr lang="en-US" dirty="0" err="1" smtClean="0">
                <a:solidFill>
                  <a:srgbClr val="D2E1FF"/>
                </a:solidFill>
              </a:rPr>
              <a:t>Sco</a:t>
            </a:r>
            <a:r>
              <a:rPr lang="en-US" dirty="0" smtClean="0">
                <a:solidFill>
                  <a:srgbClr val="D2E1FF"/>
                </a:solidFill>
              </a:rPr>
              <a:t> – narrow lines but </a:t>
            </a:r>
            <a:r>
              <a:rPr lang="en-US" dirty="0" err="1" smtClean="0">
                <a:solidFill>
                  <a:srgbClr val="D2E1FF"/>
                </a:solidFill>
              </a:rPr>
              <a:t>f/i</a:t>
            </a:r>
            <a:r>
              <a:rPr lang="en-US" dirty="0" smtClean="0">
                <a:solidFill>
                  <a:srgbClr val="D2E1FF"/>
                </a:solidFill>
              </a:rPr>
              <a:t> ratios imply plasma far from the photosphere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Sigma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E – X-ray DEM well reproduced by Rich’s RFHD modeling; flaring too (centrifugal breakout)</a:t>
            </a:r>
          </a:p>
          <a:p>
            <a:endParaRPr lang="en-US" dirty="0" smtClean="0">
              <a:solidFill>
                <a:srgbClr val="D2E1FF"/>
              </a:solidFill>
            </a:endParaRPr>
          </a:p>
          <a:p>
            <a:r>
              <a:rPr lang="en-US" dirty="0" smtClean="0">
                <a:solidFill>
                  <a:srgbClr val="D2E1FF"/>
                </a:solidFill>
              </a:rPr>
              <a:t>Early B stars are mysterious – large x-ray luminosities, soft spectra, narrow lines but no evidence for magnetic fields (theta Car, beta Cru)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>
                <a:solidFill>
                  <a:srgbClr val="F26815"/>
                </a:solidFill>
                <a:effectLst/>
                <a:ea typeface="新細明體" charset="-120"/>
                <a:cs typeface="新細明體" charset="-120"/>
              </a:rPr>
              <a:t>Conclusions</a:t>
            </a: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838200" y="138428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Some conclusions…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ext Box 2"/>
          <p:cNvSpPr txBox="1">
            <a:spLocks noChangeArrowheads="1"/>
          </p:cNvSpPr>
          <p:nvPr/>
        </p:nvSpPr>
        <p:spPr bwMode="auto">
          <a:xfrm>
            <a:off x="6096000" y="1443335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新細明體" charset="-120"/>
                <a:cs typeface="新細明體" charset="-120"/>
              </a:rPr>
              <a:t>q</a:t>
            </a:r>
            <a:r>
              <a:rPr lang="en-US" altLang="zh-TW" baseline="30000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1</a:t>
            </a:r>
            <a:r>
              <a:rPr lang="en-US" altLang="zh-TW" dirty="0" smtClean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 </a:t>
            </a:r>
            <a:r>
              <a:rPr lang="en-US" altLang="zh-TW" dirty="0">
                <a:solidFill>
                  <a:srgbClr val="D2E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charset="-120"/>
                <a:cs typeface="新細明體" charset="-120"/>
              </a:rPr>
              <a:t>Ori C</a:t>
            </a:r>
            <a:endParaRPr lang="en-US" altLang="zh-TW" dirty="0">
              <a:solidFill>
                <a:srgbClr val="D2E1FF"/>
              </a:solidFill>
              <a:effectLst/>
              <a:ea typeface="新細明體" charset="-120"/>
              <a:cs typeface="新細明體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6781681" cy="5395913"/>
            <a:chOff x="1542" y="1392"/>
            <a:chExt cx="3361" cy="2631"/>
          </a:xfrm>
        </p:grpSpPr>
        <p:pic>
          <p:nvPicPr>
            <p:cNvPr id="20486" name="Picture 4" descr="orion_xr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42" y="1392"/>
              <a:ext cx="2634" cy="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5157" name="Line 5"/>
            <p:cNvSpPr>
              <a:spLocks noChangeShapeType="1"/>
            </p:cNvSpPr>
            <p:nvPr/>
          </p:nvSpPr>
          <p:spPr bwMode="auto">
            <a:xfrm flipH="1">
              <a:off x="2880" y="1689"/>
              <a:ext cx="2023" cy="1047"/>
            </a:xfrm>
            <a:prstGeom prst="line">
              <a:avLst/>
            </a:prstGeom>
            <a:noFill/>
            <a:ln w="15875">
              <a:solidFill>
                <a:srgbClr val="D2E1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D2E1FF"/>
                </a:solidFill>
              </a:rPr>
              <a:t>Chandra</a:t>
            </a:r>
            <a:r>
              <a:rPr lang="en-US" dirty="0" smtClean="0">
                <a:solidFill>
                  <a:srgbClr val="D2E1FF"/>
                </a:solidFill>
              </a:rPr>
              <a:t> ACIS</a:t>
            </a:r>
            <a:br>
              <a:rPr lang="en-US" dirty="0" smtClean="0">
                <a:solidFill>
                  <a:srgbClr val="D2E1FF"/>
                </a:solidFill>
              </a:rPr>
            </a:br>
            <a:r>
              <a:rPr lang="en-US" dirty="0" smtClean="0">
                <a:solidFill>
                  <a:srgbClr val="D2E1FF"/>
                </a:solidFill>
              </a:rPr>
              <a:t>Orion </a:t>
            </a:r>
            <a:r>
              <a:rPr lang="en-US" dirty="0">
                <a:solidFill>
                  <a:srgbClr val="D2E1FF"/>
                </a:solidFill>
              </a:rPr>
              <a:t>Nebula </a:t>
            </a:r>
            <a:r>
              <a:rPr lang="en-US" dirty="0" smtClean="0">
                <a:solidFill>
                  <a:srgbClr val="D2E1FF"/>
                </a:solidFill>
              </a:rPr>
              <a:t>Cluster (COUP)</a:t>
            </a:r>
            <a:endParaRPr lang="en-US" dirty="0">
              <a:solidFill>
                <a:srgbClr val="D2E1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799138"/>
            <a:ext cx="3124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E6E6E6"/>
                </a:solidFill>
              </a:rPr>
              <a:t>Color coded according to photon energy (red: &lt;1keV;</a:t>
            </a:r>
            <a:r>
              <a:rPr lang="en-US" sz="1600" dirty="0" smtClean="0">
                <a:solidFill>
                  <a:srgbClr val="E6E6E6"/>
                </a:solidFill>
              </a:rPr>
              <a:t> </a:t>
            </a:r>
            <a:br>
              <a:rPr lang="en-US" sz="1600" dirty="0" smtClean="0">
                <a:solidFill>
                  <a:srgbClr val="E6E6E6"/>
                </a:solidFill>
              </a:rPr>
            </a:br>
            <a:r>
              <a:rPr lang="en-US" sz="1600" dirty="0" smtClean="0">
                <a:solidFill>
                  <a:srgbClr val="E6E6E6"/>
                </a:solidFill>
              </a:rPr>
              <a:t>green </a:t>
            </a:r>
            <a:r>
              <a:rPr lang="en-US" sz="1600" dirty="0">
                <a:solidFill>
                  <a:srgbClr val="E6E6E6"/>
                </a:solidFill>
              </a:rPr>
              <a:t>1 to 2 </a:t>
            </a:r>
            <a:r>
              <a:rPr lang="en-US" sz="1600" dirty="0" err="1">
                <a:solidFill>
                  <a:srgbClr val="E6E6E6"/>
                </a:solidFill>
              </a:rPr>
              <a:t>keV</a:t>
            </a:r>
            <a:r>
              <a:rPr lang="en-US" sz="1600" dirty="0">
                <a:solidFill>
                  <a:srgbClr val="E6E6E6"/>
                </a:solidFill>
              </a:rPr>
              <a:t>; blue &gt; 2 </a:t>
            </a:r>
            <a:r>
              <a:rPr lang="en-US" sz="1600" dirty="0" err="1">
                <a:solidFill>
                  <a:srgbClr val="E6E6E6"/>
                </a:solidFill>
              </a:rPr>
              <a:t>keV</a:t>
            </a:r>
            <a:r>
              <a:rPr lang="en-US" sz="1600" dirty="0">
                <a:solidFill>
                  <a:srgbClr val="E6E6E6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UP_optical_xray_m3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4408" y="0"/>
            <a:ext cx="71751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UP_variability_m2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6172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D2E1FF"/>
                </a:solidFill>
              </a:rPr>
              <a:t>Stelzer</a:t>
            </a:r>
            <a:r>
              <a:rPr lang="en-US" sz="1600" dirty="0" smtClean="0">
                <a:solidFill>
                  <a:srgbClr val="D2E1FF"/>
                </a:solidFill>
              </a:rPr>
              <a:t> et al.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E1FF"/>
                </a:solidFill>
                <a:latin typeface="Symbol" pitchFamily="18" charset="2"/>
              </a:rPr>
              <a:t>q</a:t>
            </a:r>
            <a:r>
              <a:rPr lang="en-US" baseline="30000" dirty="0" smtClean="0">
                <a:solidFill>
                  <a:srgbClr val="D2E1FF"/>
                </a:solidFill>
              </a:rPr>
              <a:t>1</a:t>
            </a:r>
            <a:r>
              <a:rPr lang="en-US" dirty="0" smtClean="0">
                <a:solidFill>
                  <a:srgbClr val="D2E1FF"/>
                </a:solidFill>
              </a:rPr>
              <a:t> </a:t>
            </a:r>
            <a:r>
              <a:rPr lang="en-US" dirty="0" err="1" smtClean="0">
                <a:solidFill>
                  <a:srgbClr val="D2E1FF"/>
                </a:solidFill>
              </a:rPr>
              <a:t>Ori</a:t>
            </a:r>
            <a:r>
              <a:rPr lang="en-US" dirty="0" smtClean="0">
                <a:solidFill>
                  <a:srgbClr val="D2E1FF"/>
                </a:solidFill>
              </a:rPr>
              <a:t> C: X-ray </a:t>
            </a:r>
            <a:r>
              <a:rPr lang="en-US" dirty="0" err="1" smtClean="0">
                <a:solidFill>
                  <a:srgbClr val="D2E1FF"/>
                </a:solidFill>
              </a:rPr>
              <a:t>lightcurve</a:t>
            </a:r>
            <a:endParaRPr lang="en-US" dirty="0" smtClean="0">
              <a:solidFill>
                <a:srgbClr val="D2E1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738188"/>
            <a:ext cx="76295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3E96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pitchFamily="2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D2E1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43382</TotalTime>
  <Words>1033</Words>
  <Application>Microsoft PowerPoint</Application>
  <PresentationFormat>On-screen Show (4:3)</PresentationFormat>
  <Paragraphs>177</Paragraphs>
  <Slides>41</Slides>
  <Notes>41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David Cohen</cp:lastModifiedBy>
  <cp:revision>545</cp:revision>
  <cp:lastPrinted>2009-05-12T08:56:58Z</cp:lastPrinted>
  <dcterms:created xsi:type="dcterms:W3CDTF">2009-05-12T08:54:19Z</dcterms:created>
  <dcterms:modified xsi:type="dcterms:W3CDTF">2009-05-12T18:32:06Z</dcterms:modified>
</cp:coreProperties>
</file>