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slides/slide13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88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s/slide47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7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92.xml" ContentType="application/vnd.openxmlformats-officedocument.presentationml.slide+xml"/>
  <Override PartName="/ppt/slides/slide124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3.xml" ContentType="application/vnd.openxmlformats-officedocument.presentationml.notesSlide+xml"/>
  <Default Extension="pict" ContentType="image/pict"/>
  <Override PartName="/ppt/notesSlides/notesSlide35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37.xml" ContentType="application/vnd.openxmlformats-officedocument.presentationml.slide+xml"/>
  <Override PartName="/ppt/slides/slide104.xml" ContentType="application/vnd.openxmlformats-officedocument.presentationml.slide+xml"/>
  <Override PartName="/ppt/slides/slide10.xml" ContentType="application/vnd.openxmlformats-officedocument.presentationml.slide+xml"/>
  <Override PartName="/ppt/slides/slide133.xml" ContentType="application/vnd.openxmlformats-officedocument.presentationml.slide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48.xml" ContentType="application/vnd.openxmlformats-officedocument.presentationml.notesSlide+xml"/>
  <Default Extension="vml" ContentType="application/vnd.openxmlformats-officedocument.vmlDrawing"/>
  <Override PartName="/ppt/notesSlides/notesSlide90.xml" ContentType="application/vnd.openxmlformats-officedocument.presentationml.notesSlide+xml"/>
  <Override PartName="/ppt/notesSlides/notesSlide137.xml" ContentType="application/vnd.openxmlformats-officedocument.presentationml.notesSlide+xml"/>
  <Default Extension="png" ContentType="image/png"/>
  <Override PartName="/ppt/notesSlides/notesSlide84.xml" ContentType="application/vnd.openxmlformats-officedocument.presentationml.notesSlide+xml"/>
  <Override PartName="/ppt/slides/slide83.xml" ContentType="application/vnd.openxmlformats-officedocument.presentationml.slide+xml"/>
  <Override PartName="/ppt/embeddings/Microsoft_Equation1.bin" ContentType="application/vnd.openxmlformats-officedocument.oleObject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notesSlides/notesSlide24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13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4.xml" ContentType="application/vnd.openxmlformats-officedocument.presentationml.notes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notesSlides/notesSlide13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5.xml" ContentType="application/vnd.openxmlformats-officedocument.presentationml.slide+xml"/>
  <Override PartName="/ppt/slides/slide101.xml" ContentType="application/vnd.openxmlformats-officedocument.presentationml.slide+xml"/>
  <Override PartName="/ppt/slides/slide137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2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93.xml" ContentType="application/vnd.openxmlformats-officedocument.presentationml.notesSlide+xml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105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49.xml" ContentType="application/vnd.openxmlformats-officedocument.presentationml.slide+xml"/>
  <Override PartName="/ppt/slides/slide70.xml" ContentType="application/vnd.openxmlformats-officedocument.presentationml.slide+xml"/>
  <Override PartName="/ppt/slides/slide129.xml" ContentType="application/vnd.openxmlformats-officedocument.presentationml.slide+xml"/>
  <Override PartName="/ppt/slides/slide48.xml" ContentType="application/vnd.openxmlformats-officedocument.presentationml.slide+xml"/>
  <Override PartName="/ppt/slides/slide120.xml" ContentType="application/vnd.openxmlformats-officedocument.presentationml.slide+xml"/>
  <Override PartName="/ppt/slides/slide125.xml" ContentType="application/vnd.openxmlformats-officedocument.presentationml.slide+xml"/>
  <Override PartName="/ppt/presentation.xml" ContentType="application/vnd.openxmlformats-officedocument.presentationml.presentation.main+xml"/>
  <Override PartName="/ppt/slides/slide122.xml" ContentType="application/vnd.openxmlformats-officedocument.presentationml.slide+xml"/>
  <Override PartName="/ppt/slides/slide77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notesSlides/notesSlide121.xml" ContentType="application/vnd.openxmlformats-officedocument.presentationml.notesSlide+xml"/>
  <Default Extension="jpeg" ContentType="image/jpeg"/>
  <Override PartName="/ppt/notesSlides/notesSlide95.xml" ContentType="application/vnd.openxmlformats-officedocument.presentationml.notesSlide+xml"/>
  <Override PartName="/ppt/notesSlides/notesSlide83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5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32.xml" ContentType="application/vnd.openxmlformats-officedocument.presentationml.slide+xml"/>
  <Override PartName="/ppt/slides/slide117.xml" ContentType="application/vnd.openxmlformats-officedocument.presentationml.slide+xml"/>
  <Override PartName="/ppt/slides/slide111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13.xml" ContentType="application/vnd.openxmlformats-officedocument.presentationml.slide+xml"/>
  <Default Extension="gif" ContentType="image/gif"/>
  <Override PartName="/ppt/notesSlides/notesSlide118.xml" ContentType="application/vnd.openxmlformats-officedocument.presentationml.notesSlide+xml"/>
  <Override PartName="/ppt/slides/slide108.xml" ContentType="application/vnd.openxmlformats-officedocument.presentationml.slide+xml"/>
  <Override PartName="/ppt/slides/slide29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26.xml" ContentType="application/vnd.openxmlformats-officedocument.presentationml.slide+xml"/>
  <Override PartName="/ppt/slides/slide22.xml" ContentType="application/vnd.openxmlformats-officedocument.presentationml.slide+xml"/>
  <Override PartName="/ppt/slides/slide85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s/slide107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23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03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21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9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9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31.xml" ContentType="application/vnd.openxmlformats-officedocument.presentationml.slide+xml"/>
  <Override PartName="/ppt/notesSlides/notesSlide43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127.xml" ContentType="application/vnd.openxmlformats-officedocument.presentationml.slide+xml"/>
  <Override PartName="/ppt/slides/slide27.xml" ContentType="application/vnd.openxmlformats-officedocument.presentationml.slide+xml"/>
  <Override PartName="/ppt/notesSlides/notesSlide94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84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130.xml" ContentType="application/vnd.openxmlformats-officedocument.presentationml.slide+xml"/>
  <Override PartName="/ppt/slides/slide134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38.xml" ContentType="application/vnd.openxmlformats-officedocument.presentationml.notesSlide+xml"/>
  <Override PartName="/ppt/slides/slide50.xml" ContentType="application/vnd.openxmlformats-officedocument.presentationml.slide+xml"/>
  <Override PartName="/ppt/slides/slide57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16.xml" ContentType="application/vnd.openxmlformats-officedocument.presentationml.slide+xml"/>
  <Override PartName="/ppt/slides/slide119.xml" ContentType="application/vnd.openxmlformats-officedocument.presentationml.slide+xml"/>
  <Override PartName="/ppt/notesSlides/notesSlide10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6.xml" ContentType="application/vnd.openxmlformats-officedocument.presentationml.slide+xml"/>
  <Override PartName="/ppt/embeddings/Microsoft_Equation2.bin" ContentType="application/vnd.openxmlformats-officedocument.oleObject"/>
  <Override PartName="/ppt/slides/slide63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34.xml" ContentType="application/vnd.openxmlformats-officedocument.presentationml.slide+xml"/>
  <Override PartName="/ppt/slides/slide112.xml" ContentType="application/vnd.openxmlformats-officedocument.presentationml.slide+xml"/>
  <Override PartName="/ppt/slides/slide10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88.xml" ContentType="application/vnd.openxmlformats-officedocument.presentationml.slide+xml"/>
  <Override PartName="/ppt/theme/theme1.xml" ContentType="application/vnd.openxmlformats-officedocument.them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114.xml" ContentType="application/vnd.openxmlformats-officedocument.presentationml.slide+xml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10.xml" ContentType="application/vnd.openxmlformats-officedocument.presentationml.slide+xml"/>
  <Override PartName="/ppt/slides/slide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72.xml" ContentType="application/vnd.openxmlformats-officedocument.presentationml.slide+xml"/>
  <Override PartName="/ppt/slides/slide98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8.xml" ContentType="application/vnd.openxmlformats-officedocument.presentationml.slide+xml"/>
  <Override PartName="/ppt/slides/slide102.xml" ContentType="application/vnd.openxmlformats-officedocument.presentationml.slide+xml"/>
  <Override PartName="/ppt/notesSlides/notesSlide82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00.xml" ContentType="application/vnd.openxmlformats-officedocument.presentationml.notesSlide+xml"/>
  <Override PartName="/ppt/notesSlides/notesSlide1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0"/>
  </p:notesMasterIdLst>
  <p:sldIdLst>
    <p:sldId id="403" r:id="rId2"/>
    <p:sldId id="916" r:id="rId3"/>
    <p:sldId id="918" r:id="rId4"/>
    <p:sldId id="908" r:id="rId5"/>
    <p:sldId id="909" r:id="rId6"/>
    <p:sldId id="910" r:id="rId7"/>
    <p:sldId id="911" r:id="rId8"/>
    <p:sldId id="912" r:id="rId9"/>
    <p:sldId id="771" r:id="rId10"/>
    <p:sldId id="917" r:id="rId11"/>
    <p:sldId id="913" r:id="rId12"/>
    <p:sldId id="920" r:id="rId13"/>
    <p:sldId id="914" r:id="rId14"/>
    <p:sldId id="816" r:id="rId15"/>
    <p:sldId id="821" r:id="rId16"/>
    <p:sldId id="879" r:id="rId17"/>
    <p:sldId id="880" r:id="rId18"/>
    <p:sldId id="825" r:id="rId19"/>
    <p:sldId id="815" r:id="rId20"/>
    <p:sldId id="827" r:id="rId21"/>
    <p:sldId id="850" r:id="rId22"/>
    <p:sldId id="828" r:id="rId23"/>
    <p:sldId id="829" r:id="rId24"/>
    <p:sldId id="818" r:id="rId25"/>
    <p:sldId id="852" r:id="rId26"/>
    <p:sldId id="887" r:id="rId27"/>
    <p:sldId id="888" r:id="rId28"/>
    <p:sldId id="889" r:id="rId29"/>
    <p:sldId id="890" r:id="rId30"/>
    <p:sldId id="881" r:id="rId31"/>
    <p:sldId id="817" r:id="rId32"/>
    <p:sldId id="891" r:id="rId33"/>
    <p:sldId id="845" r:id="rId34"/>
    <p:sldId id="846" r:id="rId35"/>
    <p:sldId id="847" r:id="rId36"/>
    <p:sldId id="858" r:id="rId37"/>
    <p:sldId id="929" r:id="rId38"/>
    <p:sldId id="930" r:id="rId39"/>
    <p:sldId id="823" r:id="rId40"/>
    <p:sldId id="862" r:id="rId41"/>
    <p:sldId id="833" r:id="rId42"/>
    <p:sldId id="894" r:id="rId43"/>
    <p:sldId id="893" r:id="rId44"/>
    <p:sldId id="895" r:id="rId45"/>
    <p:sldId id="896" r:id="rId46"/>
    <p:sldId id="897" r:id="rId47"/>
    <p:sldId id="898" r:id="rId48"/>
    <p:sldId id="624" r:id="rId49"/>
    <p:sldId id="859" r:id="rId50"/>
    <p:sldId id="863" r:id="rId51"/>
    <p:sldId id="864" r:id="rId52"/>
    <p:sldId id="901" r:id="rId53"/>
    <p:sldId id="928" r:id="rId54"/>
    <p:sldId id="865" r:id="rId55"/>
    <p:sldId id="866" r:id="rId56"/>
    <p:sldId id="867" r:id="rId57"/>
    <p:sldId id="868" r:id="rId58"/>
    <p:sldId id="904" r:id="rId59"/>
    <p:sldId id="869" r:id="rId60"/>
    <p:sldId id="870" r:id="rId61"/>
    <p:sldId id="905" r:id="rId62"/>
    <p:sldId id="871" r:id="rId63"/>
    <p:sldId id="872" r:id="rId64"/>
    <p:sldId id="860" r:id="rId65"/>
    <p:sldId id="906" r:id="rId66"/>
    <p:sldId id="931" r:id="rId67"/>
    <p:sldId id="934" r:id="rId68"/>
    <p:sldId id="932" r:id="rId69"/>
    <p:sldId id="933" r:id="rId70"/>
    <p:sldId id="935" r:id="rId71"/>
    <p:sldId id="937" r:id="rId72"/>
    <p:sldId id="936" r:id="rId73"/>
    <p:sldId id="941" r:id="rId74"/>
    <p:sldId id="861" r:id="rId75"/>
    <p:sldId id="939" r:id="rId76"/>
    <p:sldId id="940" r:id="rId77"/>
    <p:sldId id="942" r:id="rId78"/>
    <p:sldId id="946" r:id="rId79"/>
    <p:sldId id="947" r:id="rId80"/>
    <p:sldId id="944" r:id="rId81"/>
    <p:sldId id="873" r:id="rId82"/>
    <p:sldId id="943" r:id="rId83"/>
    <p:sldId id="949" r:id="rId84"/>
    <p:sldId id="950" r:id="rId85"/>
    <p:sldId id="951" r:id="rId86"/>
    <p:sldId id="952" r:id="rId87"/>
    <p:sldId id="953" r:id="rId88"/>
    <p:sldId id="948" r:id="rId89"/>
    <p:sldId id="875" r:id="rId90"/>
    <p:sldId id="902" r:id="rId91"/>
    <p:sldId id="903" r:id="rId92"/>
    <p:sldId id="876" r:id="rId93"/>
    <p:sldId id="938" r:id="rId94"/>
    <p:sldId id="945" r:id="rId95"/>
    <p:sldId id="795" r:id="rId96"/>
    <p:sldId id="797" r:id="rId97"/>
    <p:sldId id="798" r:id="rId98"/>
    <p:sldId id="799" r:id="rId99"/>
    <p:sldId id="800" r:id="rId100"/>
    <p:sldId id="801" r:id="rId101"/>
    <p:sldId id="802" r:id="rId102"/>
    <p:sldId id="803" r:id="rId103"/>
    <p:sldId id="777" r:id="rId104"/>
    <p:sldId id="796" r:id="rId105"/>
    <p:sldId id="785" r:id="rId106"/>
    <p:sldId id="804" r:id="rId107"/>
    <p:sldId id="770" r:id="rId108"/>
    <p:sldId id="848" r:id="rId109"/>
    <p:sldId id="849" r:id="rId110"/>
    <p:sldId id="736" r:id="rId111"/>
    <p:sldId id="851" r:id="rId112"/>
    <p:sldId id="776" r:id="rId113"/>
    <p:sldId id="790" r:id="rId114"/>
    <p:sldId id="791" r:id="rId115"/>
    <p:sldId id="792" r:id="rId116"/>
    <p:sldId id="820" r:id="rId117"/>
    <p:sldId id="843" r:id="rId118"/>
    <p:sldId id="623" r:id="rId119"/>
    <p:sldId id="786" r:id="rId120"/>
    <p:sldId id="806" r:id="rId121"/>
    <p:sldId id="807" r:id="rId122"/>
    <p:sldId id="808" r:id="rId123"/>
    <p:sldId id="788" r:id="rId124"/>
    <p:sldId id="832" r:id="rId125"/>
    <p:sldId id="907" r:id="rId126"/>
    <p:sldId id="840" r:id="rId127"/>
    <p:sldId id="841" r:id="rId128"/>
    <p:sldId id="921" r:id="rId129"/>
    <p:sldId id="922" r:id="rId130"/>
    <p:sldId id="923" r:id="rId131"/>
    <p:sldId id="924" r:id="rId132"/>
    <p:sldId id="925" r:id="rId133"/>
    <p:sldId id="853" r:id="rId134"/>
    <p:sldId id="842" r:id="rId135"/>
    <p:sldId id="854" r:id="rId136"/>
    <p:sldId id="855" r:id="rId137"/>
    <p:sldId id="856" r:id="rId138"/>
    <p:sldId id="857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121" Type="http://schemas.openxmlformats.org/officeDocument/2006/relationships/slide" Target="slides/slide120.xml"/><Relationship Id="rId133" Type="http://schemas.openxmlformats.org/officeDocument/2006/relationships/slide" Target="slides/slide132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slide" Target="slides/slide101.xml"/><Relationship Id="rId25" Type="http://schemas.openxmlformats.org/officeDocument/2006/relationships/slide" Target="slides/slide24.xml"/><Relationship Id="rId106" Type="http://schemas.openxmlformats.org/officeDocument/2006/relationships/slide" Target="slides/slide105.xml"/><Relationship Id="rId122" Type="http://schemas.openxmlformats.org/officeDocument/2006/relationships/slide" Target="slides/slide121.xml"/><Relationship Id="rId116" Type="http://schemas.openxmlformats.org/officeDocument/2006/relationships/slide" Target="slides/slide115.xml"/><Relationship Id="rId119" Type="http://schemas.openxmlformats.org/officeDocument/2006/relationships/slide" Target="slides/slide118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138" Type="http://schemas.openxmlformats.org/officeDocument/2006/relationships/slide" Target="slides/slide137.xml"/><Relationship Id="rId50" Type="http://schemas.openxmlformats.org/officeDocument/2006/relationships/slide" Target="slides/slide49.xml"/><Relationship Id="rId118" Type="http://schemas.openxmlformats.org/officeDocument/2006/relationships/slide" Target="slides/slide117.xml"/><Relationship Id="rId128" Type="http://schemas.openxmlformats.org/officeDocument/2006/relationships/slide" Target="slides/slide127.xml"/><Relationship Id="rId17" Type="http://schemas.openxmlformats.org/officeDocument/2006/relationships/slide" Target="slides/slide16.xml"/><Relationship Id="rId107" Type="http://schemas.openxmlformats.org/officeDocument/2006/relationships/slide" Target="slides/slide106.xml"/><Relationship Id="rId71" Type="http://schemas.openxmlformats.org/officeDocument/2006/relationships/slide" Target="slides/slide70.xml"/><Relationship Id="rId142" Type="http://schemas.openxmlformats.org/officeDocument/2006/relationships/presProps" Target="presProps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114" Type="http://schemas.openxmlformats.org/officeDocument/2006/relationships/slide" Target="slides/slide113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124" Type="http://schemas.openxmlformats.org/officeDocument/2006/relationships/slide" Target="slides/slide123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40" Type="http://schemas.openxmlformats.org/officeDocument/2006/relationships/notesMaster" Target="notesMasters/notesMaster1.xml"/><Relationship Id="rId144" Type="http://schemas.openxmlformats.org/officeDocument/2006/relationships/theme" Target="theme/them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111" Type="http://schemas.openxmlformats.org/officeDocument/2006/relationships/slide" Target="slides/slide110.xml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132" Type="http://schemas.openxmlformats.org/officeDocument/2006/relationships/slide" Target="slides/slide131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23" Type="http://schemas.openxmlformats.org/officeDocument/2006/relationships/slide" Target="slides/slide22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slide" Target="slides/slide103.xml"/><Relationship Id="rId130" Type="http://schemas.openxmlformats.org/officeDocument/2006/relationships/slide" Target="slides/slide129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slide" Target="slides/slide10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slide" Target="slides/slide102.xml"/><Relationship Id="rId127" Type="http://schemas.openxmlformats.org/officeDocument/2006/relationships/slide" Target="slides/slide126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145" Type="http://schemas.openxmlformats.org/officeDocument/2006/relationships/tableStyles" Target="tableStyles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17" Type="http://schemas.openxmlformats.org/officeDocument/2006/relationships/slide" Target="slides/slide116.xml"/><Relationship Id="rId129" Type="http://schemas.openxmlformats.org/officeDocument/2006/relationships/slide" Target="slides/slide128.xml"/><Relationship Id="rId134" Type="http://schemas.openxmlformats.org/officeDocument/2006/relationships/slide" Target="slides/slide133.xml"/><Relationship Id="rId112" Type="http://schemas.openxmlformats.org/officeDocument/2006/relationships/slide" Target="slides/slide111.xml"/><Relationship Id="rId19" Type="http://schemas.openxmlformats.org/officeDocument/2006/relationships/slide" Target="slides/slide18.xml"/><Relationship Id="rId120" Type="http://schemas.openxmlformats.org/officeDocument/2006/relationships/slide" Target="slides/slide119.xml"/><Relationship Id="rId126" Type="http://schemas.openxmlformats.org/officeDocument/2006/relationships/slide" Target="slides/slide125.xml"/><Relationship Id="rId57" Type="http://schemas.openxmlformats.org/officeDocument/2006/relationships/slide" Target="slides/slide56.xml"/><Relationship Id="rId109" Type="http://schemas.openxmlformats.org/officeDocument/2006/relationships/slide" Target="slides/slide108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135" Type="http://schemas.openxmlformats.org/officeDocument/2006/relationships/slide" Target="slides/slide134.xml"/><Relationship Id="rId36" Type="http://schemas.openxmlformats.org/officeDocument/2006/relationships/slide" Target="slides/slide35.xml"/><Relationship Id="rId125" Type="http://schemas.openxmlformats.org/officeDocument/2006/relationships/slide" Target="slides/slide124.xml"/><Relationship Id="rId139" Type="http://schemas.openxmlformats.org/officeDocument/2006/relationships/slide" Target="slides/slide138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41" Type="http://schemas.openxmlformats.org/officeDocument/2006/relationships/printerSettings" Target="printerSettings/printerSettings1.bin"/><Relationship Id="rId110" Type="http://schemas.openxmlformats.org/officeDocument/2006/relationships/slide" Target="slides/slide109.xml"/><Relationship Id="rId113" Type="http://schemas.openxmlformats.org/officeDocument/2006/relationships/slide" Target="slides/slide112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137" Type="http://schemas.openxmlformats.org/officeDocument/2006/relationships/slide" Target="slides/slide136.xml"/><Relationship Id="rId3" Type="http://schemas.openxmlformats.org/officeDocument/2006/relationships/slide" Target="slides/slide2.xml"/><Relationship Id="rId123" Type="http://schemas.openxmlformats.org/officeDocument/2006/relationships/slide" Target="slides/slide122.xml"/><Relationship Id="rId26" Type="http://schemas.openxmlformats.org/officeDocument/2006/relationships/slide" Target="slides/slide25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143" Type="http://schemas.openxmlformats.org/officeDocument/2006/relationships/viewProps" Target="viewProps.xml"/><Relationship Id="rId68" Type="http://schemas.openxmlformats.org/officeDocument/2006/relationships/slide" Target="slides/slide67.xml"/><Relationship Id="rId115" Type="http://schemas.openxmlformats.org/officeDocument/2006/relationships/slide" Target="slides/slide114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131" Type="http://schemas.openxmlformats.org/officeDocument/2006/relationships/slide" Target="slides/slide130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ict"/><Relationship Id="rId1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44BB7C8-A9BB-0641-97A8-7909FCF6D566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5A2A004-6549-714F-A691-00338F3997DF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100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597D0110-B6FD-6D43-908E-DDC6905F561B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101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C9015A7-B4B7-BB48-9D08-A72B96A4980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102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B2BAF17-B3DD-1D41-8ED5-D55C3393280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8C68E-0B78-1B4A-BFD6-D9F2D41AC3F6}" type="slidenum">
              <a:rPr lang="en-US" altLang="zh-TW"/>
              <a:pPr/>
              <a:t>113</a:t>
            </a:fld>
            <a:endParaRPr lang="en-US" altLang="zh-TW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28AD1-AB78-2242-BE9D-8E3870B6E167}" type="slidenum">
              <a:rPr lang="en-US" altLang="zh-TW"/>
              <a:pPr/>
              <a:t>114</a:t>
            </a:fld>
            <a:endParaRPr lang="en-US" altLang="zh-TW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BB30D-5096-F54F-AC4A-F333539C2E14}" type="slidenum">
              <a:rPr lang="en-US" altLang="zh-TW"/>
              <a:pPr/>
              <a:t>115</a:t>
            </a:fld>
            <a:endParaRPr lang="en-US" altLang="zh-TW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642BBF8-98A7-F043-9B6B-9C2AF633ABE5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A73D2-1128-E041-9989-5A56D3366C0F}" type="slidenum">
              <a:rPr lang="en-US" altLang="zh-TW"/>
              <a:pPr/>
              <a:t>120</a:t>
            </a:fld>
            <a:endParaRPr lang="en-US" altLang="zh-TW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05BB2-FF93-C54C-93F7-A9C42EE0D2A7}" type="slidenum">
              <a:rPr lang="en-US" altLang="zh-TW"/>
              <a:pPr/>
              <a:t>121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512DD-896F-4349-947E-027CAE304908}" type="slidenum">
              <a:rPr lang="en-US" altLang="zh-TW"/>
              <a:pPr/>
              <a:t>122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129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B2BAF17-B3DD-1D41-8ED5-D55C3393280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471CA43B-5635-FB43-8AF7-79393ACDCE82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36CE0C3-3ED2-674F-820B-43258B334FBB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C724DFBF-569A-FD43-B47D-35E15EB4F8E3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AE4930AA-C6BE-8643-AD20-259C9D383E2D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C0BFC-A67C-3E4F-8B19-F7A49B89BA2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F40293E7-C744-8142-8E44-30F9B1BCDA1F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492D513A-FC46-5447-8F76-8E8397FFAF67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EAE919B0-1FA8-4A44-B9EC-C56DB500BBA8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83C2F-95C9-304A-BB3E-9A45F9AAAF9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9A5A-6DCF-E449-8ACE-BD183F717554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69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2D514-3DD4-A24F-BEAD-78861AB922B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1C9015A7-B4B7-BB48-9D08-A72B96A4980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83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2B5AF2A1-0B5F-EF4A-B144-8713131413DE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96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70D615E9-0049-C34D-BF89-A9343789FDCC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97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84EFBCAB-FF4E-B349-BFFF-10C88BDA5B84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98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34D3DD4F-455B-E64B-B960-42C3184B7498}" type="slidenum">
              <a:rPr lang="en-US" altLang="zh-TW" sz="1200">
                <a:effectLst/>
                <a:latin typeface="Verdana" pitchFamily="-97" charset="0"/>
                <a:cs typeface="新細明體" pitchFamily="-97" charset="-120"/>
              </a:rPr>
              <a:pPr algn="r"/>
              <a:t>99</a:t>
            </a:fld>
            <a:endParaRPr lang="en-US" altLang="zh-TW" sz="1200">
              <a:effectLst/>
              <a:latin typeface="Verdana" pitchFamily="-97" charset="0"/>
              <a:cs typeface="新細明體" pitchFamily="-97" charset="-12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8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-9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5" Type="http://schemas.openxmlformats.org/officeDocument/2006/relationships/oleObject" Target="../embeddings/Microsoft_Equation2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7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55.png"/><Relationship Id="rId6" Type="http://schemas.openxmlformats.org/officeDocument/2006/relationships/image" Target="../media/image58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5" Type="http://schemas.openxmlformats.org/officeDocument/2006/relationships/image" Target="../media/image14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5" Type="http://schemas.openxmlformats.org/officeDocument/2006/relationships/image" Target="../media/image14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74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68.png"/></Relationships>
</file>

<file path=ppt/slides/_rels/slide1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78.png"/></Relationships>
</file>

<file path=ppt/slides/_rels/slide1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82.jpe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80.png"/><Relationship Id="rId5" Type="http://schemas.openxmlformats.org/officeDocument/2006/relationships/image" Target="../media/image13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video" Target="file://localhost/Users/davidcohen/files/talks/paris2009/movies/COUP_optical_xray_m3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video" Target="file://localhost/Users/davidcohen/files/talks/paris2009/movies/COUP_variability_m2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video" Target="file://localhost/Users/davidcohen/files/talks/paris2009/movies/zeus-movie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video" Target="file://localhost/Users/davidcohen/files/Monterey_transfer/new/APiP_2009/t1oc-lowvinf-logd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video" Target="file://localhost/Users/davidcohen/files/Monterey_transfer/new/APiP_2009/t1oc-lowvinf-logT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video" Target="file://localhost/Users/davidcohen/files/Monterey_transfer/new/APiP_2009/t1oc-lowvinf-speed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0.png"/><Relationship Id="rId5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6.gi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video" Target="file://localhost/Users/davidcohen/files/talks/paris2009/movies/hav-rfhd-4p.avi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7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5.png"/><Relationship Id="rId6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video" Target="file://localhost/Users/davidcohen/files/talks/paris2009/movies/t1oc-gagne+2005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X-ray Diagnostics and Their Relationship to Magnetic Fields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86000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f5b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075" y="4724399"/>
            <a:ext cx="18507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orion_x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97185"/>
            <a:ext cx="1828800" cy="1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gxi_v650_umax66_bluesqu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710921"/>
            <a:ext cx="2590800" cy="1842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0" name="Text Box 1032"/>
          <p:cNvSpPr txBox="1">
            <a:spLocks noChangeArrowheads="1"/>
          </p:cNvSpPr>
          <p:nvPr/>
        </p:nvSpPr>
        <p:spPr bwMode="auto">
          <a:xfrm>
            <a:off x="609600" y="457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in these winds: </a:t>
            </a: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685800" y="1066800"/>
            <a:ext cx="5410200" cy="1371600"/>
            <a:chOff x="528" y="2016"/>
            <a:chExt cx="3408" cy="864"/>
          </a:xfrm>
        </p:grpSpPr>
        <p:sp>
          <p:nvSpPr>
            <p:cNvPr id="243721" name="Rectangle 1033"/>
            <p:cNvSpPr>
              <a:spLocks noChangeArrowheads="1"/>
            </p:cNvSpPr>
            <p:nvPr/>
          </p:nvSpPr>
          <p:spPr bwMode="auto">
            <a:xfrm>
              <a:off x="528" y="2016"/>
              <a:ext cx="2448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672" y="2064"/>
            <a:ext cx="1488" cy="735"/>
          </p:xfrm>
          <a:graphic>
            <a:graphicData uri="http://schemas.openxmlformats.org/presentationml/2006/ole">
              <p:oleObj spid="_x0000_s397315" name="Equation" r:id="rId4" imgW="1028700" imgH="508000" progId="Equation.3">
                <p:embed/>
              </p:oleObj>
            </a:graphicData>
          </a:graphic>
        </p:graphicFrame>
        <p:sp>
          <p:nvSpPr>
            <p:cNvPr id="243723" name="Text Box 1035"/>
            <p:cNvSpPr txBox="1">
              <a:spLocks noChangeArrowheads="1"/>
            </p:cNvSpPr>
            <p:nvPr/>
          </p:nvSpPr>
          <p:spPr bwMode="auto">
            <a:xfrm>
              <a:off x="2208" y="216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erg s</a:t>
              </a:r>
              <a:r>
                <a:rPr lang="en-US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-1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43725" name="Text Box 1037"/>
          <p:cNvSpPr txBox="1">
            <a:spLocks noChangeArrowheads="1"/>
          </p:cNvSpPr>
          <p:nvPr/>
        </p:nvSpPr>
        <p:spPr bwMode="auto">
          <a:xfrm>
            <a:off x="762000" y="2819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the x-ray luminosity</a:t>
            </a:r>
          </a:p>
        </p:txBody>
      </p:sp>
      <p:grpSp>
        <p:nvGrpSpPr>
          <p:cNvPr id="3" name="Group 1041"/>
          <p:cNvGrpSpPr>
            <a:grpSpLocks/>
          </p:cNvGrpSpPr>
          <p:nvPr/>
        </p:nvGrpSpPr>
        <p:grpSpPr bwMode="auto">
          <a:xfrm>
            <a:off x="685800" y="3429000"/>
            <a:ext cx="1676400" cy="609600"/>
            <a:chOff x="528" y="3264"/>
            <a:chExt cx="1056" cy="384"/>
          </a:xfrm>
        </p:grpSpPr>
        <p:sp>
          <p:nvSpPr>
            <p:cNvPr id="243724" name="Rectangle 1036"/>
            <p:cNvSpPr>
              <a:spLocks noChangeArrowheads="1"/>
            </p:cNvSpPr>
            <p:nvPr/>
          </p:nvSpPr>
          <p:spPr bwMode="auto">
            <a:xfrm>
              <a:off x="528" y="3264"/>
              <a:ext cx="105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576" y="3312"/>
            <a:ext cx="960" cy="264"/>
          </p:xfrm>
          <a:graphic>
            <a:graphicData uri="http://schemas.openxmlformats.org/presentationml/2006/ole">
              <p:oleObj spid="_x0000_s397314" name="Equation" r:id="rId5" imgW="736600" imgH="203200" progId="Equation.3">
                <p:embed/>
              </p:oleObj>
            </a:graphicData>
          </a:graphic>
        </p:graphicFrame>
      </p:grpSp>
      <p:sp>
        <p:nvSpPr>
          <p:cNvPr id="243727" name="Text Box 1039"/>
          <p:cNvSpPr txBox="1">
            <a:spLocks noChangeArrowheads="1"/>
          </p:cNvSpPr>
          <p:nvPr/>
        </p:nvSpPr>
        <p:spPr bwMode="auto">
          <a:xfrm>
            <a:off x="1676400" y="4800600"/>
            <a:ext cx="6781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account for the x-rays, only </a:t>
            </a:r>
            <a:r>
              <a:rPr lang="en-US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part in 10</a:t>
            </a:r>
            <a:r>
              <a:rPr lang="en-US" b="1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wind’s mechanical power is needed to heat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bodespread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bodespread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</p:spPr>
      </p:pic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172200" y="1981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6172200" y="1905000"/>
            <a:ext cx="1524000" cy="1143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500px-Flag_of_Braz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5334000" cy="3730625"/>
          </a:xfrm>
          <a:prstGeom prst="rect">
            <a:avLst/>
          </a:prstGeom>
          <a:noFill/>
        </p:spPr>
      </p:pic>
      <p:pic>
        <p:nvPicPr>
          <p:cNvPr id="345091" name="Picture 3" descr="800px-Flag_of_Sam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514600" cy="1257300"/>
          </a:xfrm>
          <a:prstGeom prst="rect">
            <a:avLst/>
          </a:prstGeom>
          <a:noFill/>
        </p:spPr>
      </p:pic>
      <p:pic>
        <p:nvPicPr>
          <p:cNvPr id="345092" name="Picture 4" descr="800px-Flag_of_New_Zea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2552700" cy="1276350"/>
          </a:xfrm>
          <a:prstGeom prst="rect">
            <a:avLst/>
          </a:prstGeom>
          <a:noFill/>
        </p:spPr>
      </p:pic>
      <p:pic>
        <p:nvPicPr>
          <p:cNvPr id="345093" name="Picture 5" descr="768px-Flag_of_Papua_New_Guin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514600" cy="1885950"/>
          </a:xfrm>
          <a:prstGeom prst="rect">
            <a:avLst/>
          </a:prstGeom>
          <a:noFill/>
        </p:spPr>
      </p:pic>
      <p:pic>
        <p:nvPicPr>
          <p:cNvPr id="345095" name="Picture 7" descr="Australia-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52400"/>
            <a:ext cx="25146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fe_line_wid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9" y="1016301"/>
            <a:ext cx="6704762" cy="482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Crucis</a:t>
            </a:r>
            <a:r>
              <a:rPr lang="en-US" dirty="0" smtClean="0">
                <a:solidFill>
                  <a:srgbClr val="D2E1FF"/>
                </a:solidFill>
              </a:rPr>
              <a:t> (B0.5 V): lines are narrow!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effectLst/>
              </a:rPr>
              <a:t>unresolved</a:t>
            </a:r>
            <a:endParaRPr lang="en-US" sz="1800" dirty="0">
              <a:solidFill>
                <a:srgbClr val="008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ffectLst/>
              </a:rPr>
              <a:t>best-fit</a:t>
            </a:r>
            <a:endParaRPr lang="en-US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effectLst/>
              </a:rPr>
              <a:t>wind-broadened</a:t>
            </a:r>
            <a:endParaRPr lang="en-US" sz="1800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895600" y="3124200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5486400" y="2667001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257800" y="1828800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594360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 XVII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1897_wid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48957"/>
            <a:ext cx="7315200" cy="536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Cru: O VIII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width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71" y="444873"/>
            <a:ext cx="8342857" cy="596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Later-type massive stars with weaker winds… X-ray production is hard to explain…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 what about magnetic stars with soft X-rays?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D2E1FF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934200" y="68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286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D2E1FF"/>
                </a:solidFill>
              </a:rPr>
              <a:t>Chandra </a:t>
            </a:r>
            <a:r>
              <a:rPr lang="en-US" dirty="0">
                <a:solidFill>
                  <a:srgbClr val="D2E1FF"/>
                </a:solidFill>
              </a:rPr>
              <a:t>HETGS/MEG spectrum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~ 1000 ~ 300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cxnSp>
        <p:nvCxnSpPr>
          <p:cNvPr id="55301" name="Straight Arrow Connector 5"/>
          <p:cNvCxnSpPr>
            <a:cxnSpLocks noChangeShapeType="1"/>
          </p:cNvCxnSpPr>
          <p:nvPr/>
        </p:nvCxnSpPr>
        <p:spPr bwMode="auto">
          <a:xfrm rot="16200000" flipV="1">
            <a:off x="11049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2" name="Straight Arrow Connector 7"/>
          <p:cNvCxnSpPr>
            <a:cxnSpLocks noChangeShapeType="1"/>
          </p:cNvCxnSpPr>
          <p:nvPr/>
        </p:nvCxnSpPr>
        <p:spPr bwMode="auto">
          <a:xfrm rot="16200000" flipV="1">
            <a:off x="1333501" y="3619500"/>
            <a:ext cx="531812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11430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Si</a:t>
            </a:r>
          </a:p>
        </p:txBody>
      </p:sp>
      <p:cxnSp>
        <p:nvCxnSpPr>
          <p:cNvPr id="55304" name="Straight Arrow Connector 9"/>
          <p:cNvCxnSpPr>
            <a:cxnSpLocks noChangeShapeType="1"/>
          </p:cNvCxnSpPr>
          <p:nvPr/>
        </p:nvCxnSpPr>
        <p:spPr bwMode="auto">
          <a:xfrm rot="16200000" flipV="1">
            <a:off x="19431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5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2324101" y="3619500"/>
            <a:ext cx="531812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2057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Mg</a:t>
            </a:r>
          </a:p>
        </p:txBody>
      </p:sp>
      <p:cxnSp>
        <p:nvCxnSpPr>
          <p:cNvPr id="55307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3391694" y="3618706"/>
            <a:ext cx="533400" cy="1588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08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3999707" y="3618706"/>
            <a:ext cx="533400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3581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Ne</a:t>
            </a:r>
          </a:p>
        </p:txBody>
      </p:sp>
      <p:cxnSp>
        <p:nvCxnSpPr>
          <p:cNvPr id="5531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6134100" y="3617913"/>
            <a:ext cx="531813" cy="1587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55311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7200107" y="3618706"/>
            <a:ext cx="533400" cy="158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6629400" y="40386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O</a:t>
            </a:r>
          </a:p>
        </p:txBody>
      </p:sp>
      <p:cxnSp>
        <p:nvCxnSpPr>
          <p:cNvPr id="55313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4610100" y="3543300"/>
            <a:ext cx="609600" cy="228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4" name="Straight Arrow Connector 22"/>
          <p:cNvCxnSpPr>
            <a:cxnSpLocks noChangeShapeType="1"/>
          </p:cNvCxnSpPr>
          <p:nvPr/>
        </p:nvCxnSpPr>
        <p:spPr bwMode="auto">
          <a:xfrm rot="16200000" flipV="1">
            <a:off x="4762500" y="3543300"/>
            <a:ext cx="609600" cy="228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5105400" y="3581400"/>
            <a:ext cx="609600" cy="1524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5531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5181600" y="3581400"/>
            <a:ext cx="609600" cy="1524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4876800" y="4033838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56388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H-like</a:t>
            </a:r>
          </a:p>
          <a:p>
            <a:pPr>
              <a:defRPr/>
            </a:pPr>
            <a:r>
              <a:rPr lang="en-US" dirty="0">
                <a:solidFill>
                  <a:srgbClr val="41FA0E"/>
                </a:solidFill>
              </a:rPr>
              <a:t>He-like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about zeta Ori?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OrionBeltx_demartin_f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66800"/>
            <a:ext cx="6191250" cy="4916488"/>
          </a:xfrm>
          <a:prstGeom prst="rect">
            <a:avLst/>
          </a:prstGeom>
          <a:noFill/>
        </p:spPr>
      </p:pic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990600" y="609600"/>
            <a:ext cx="1981200" cy="35052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zori_MgLya_smooth_m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200150"/>
            <a:ext cx="6172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43100" y="6019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XII Lyman-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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</a:t>
            </a:r>
            <a:r>
              <a:rPr lang="en-US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0.1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52600" y="457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97" charset="2"/>
                <a:sym typeface="Symbol" pitchFamily="-97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O9.5 - less massive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zori_best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420688"/>
            <a:ext cx="8129587" cy="601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19100" y="76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Rotating tilted dipole</a:t>
            </a:r>
            <a:endParaRPr lang="en-US" altLang="zh-TW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596062"/>
            <a:ext cx="800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Simulation/visualization courtesy R.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Townsend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rrm-o25-i75-b60-red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4500" y="685800"/>
            <a:ext cx="5715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D2E1FF"/>
                </a:solidFill>
              </a:rPr>
              <a:t>Three models for massive star x-ray emission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48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1. Instability driven shocks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32138"/>
            <a:ext cx="4114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450850">
              <a:defRPr/>
            </a:pPr>
            <a:r>
              <a:rPr lang="en-US" dirty="0">
                <a:solidFill>
                  <a:srgbClr val="F3C556"/>
                </a:solidFill>
              </a:rPr>
              <a:t>2. Magnetically channeled wind shocks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334000"/>
            <a:ext cx="419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8000" indent="-508000">
              <a:defRPr/>
            </a:pPr>
            <a:r>
              <a:rPr lang="en-US" dirty="0">
                <a:solidFill>
                  <a:srgbClr val="D2E1FF"/>
                </a:solidFill>
              </a:rPr>
              <a:t>3. Wind-wind interaction in close binaries</a:t>
            </a:r>
          </a:p>
        </p:txBody>
      </p:sp>
      <p:pic>
        <p:nvPicPr>
          <p:cNvPr id="34822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057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0"/>
            <a:ext cx="1676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3" descr="etabinari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105400"/>
            <a:ext cx="1981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1600200" y="1066800"/>
            <a:ext cx="594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 star X-rays </a:t>
            </a:r>
            <a:b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  <a:b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Solar-type X-rays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639286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YOKOH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x-ray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few 10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6934200" y="28956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SOHO EUV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few 10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K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6934200" y="16002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Optical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5800 K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Sun at different wavelengths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rotation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867400" y="144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convection</a:t>
            </a:r>
          </a:p>
        </p:txBody>
      </p:sp>
      <p:pic>
        <p:nvPicPr>
          <p:cNvPr id="22532" name="Picture 6" descr="sunspot_ro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8175"/>
            <a:ext cx="411480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onv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1905000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04900"/>
            <a:ext cx="658495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7a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229600" cy="577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Mg XII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compared to instrumental profile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8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0156"/>
            <a:ext cx="8229600" cy="588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</a:t>
            </a:r>
            <a:r>
              <a:rPr lang="en-US" dirty="0" smtClean="0">
                <a:solidFill>
                  <a:srgbClr val="D2E1FF"/>
                </a:solidFill>
              </a:rPr>
              <a:t> X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: cooler plasma, broader – some contribution from “standard” instability wind shocks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14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23876"/>
            <a:ext cx="8077200" cy="541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column density (from x-ray absorption) vs. phase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e</a:t>
            </a:r>
            <a:r>
              <a:rPr lang="en-US" dirty="0" smtClean="0">
                <a:solidFill>
                  <a:srgbClr val="F3C556"/>
                </a:solidFill>
              </a:rPr>
              <a:t>quator-on</a:t>
            </a:r>
            <a:endParaRPr lang="en-US" dirty="0" smtClean="0">
              <a:solidFill>
                <a:srgbClr val="F3C55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pole</a:t>
            </a:r>
            <a:r>
              <a:rPr lang="en-US" dirty="0" smtClean="0">
                <a:solidFill>
                  <a:srgbClr val="F3C556"/>
                </a:solidFill>
              </a:rPr>
              <a:t>-on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What are these “X-rays” anyway?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…and what’s the </a:t>
            </a:r>
            <a:r>
              <a:rPr lang="en-US" dirty="0" smtClean="0">
                <a:solidFill>
                  <a:srgbClr val="D2E1FF"/>
                </a:solidFill>
              </a:rPr>
              <a:t>available data like? 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472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D2E1FF"/>
                </a:solidFill>
              </a:rPr>
              <a:t>Chandra </a:t>
            </a:r>
            <a:r>
              <a:rPr lang="en-US" dirty="0">
                <a:solidFill>
                  <a:srgbClr val="D2E1FF"/>
                </a:solidFill>
              </a:rPr>
              <a:t>HETGS/MEG spectrum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~ 1000 ~ 300 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Mg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396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3600" y="3962400"/>
            <a:ext cx="68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</a:rPr>
              <a:t>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6800" y="45720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</a:rPr>
              <a:t>H-like</a:t>
            </a:r>
          </a:p>
          <a:p>
            <a:pPr>
              <a:defRPr/>
            </a:pPr>
            <a:r>
              <a:rPr lang="en-US" dirty="0">
                <a:solidFill>
                  <a:srgbClr val="41FA0E"/>
                </a:solidFill>
              </a:rPr>
              <a:t>He-like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0" y="1574800"/>
            <a:ext cx="8572500" cy="1930400"/>
            <a:chOff x="192" y="384"/>
            <a:chExt cx="5400" cy="1216"/>
          </a:xfrm>
        </p:grpSpPr>
        <p:pic>
          <p:nvPicPr>
            <p:cNvPr id="24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cxnSp>
        <p:nvCxnSpPr>
          <p:cNvPr id="29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705600" y="3429000"/>
            <a:ext cx="762000" cy="152400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315992" y="3124996"/>
            <a:ext cx="838203" cy="836613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6324600" y="3276600"/>
            <a:ext cx="914400" cy="6096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3"/>
          <p:cNvCxnSpPr>
            <a:cxnSpLocks noChangeShapeType="1"/>
            <a:stCxn id="27" idx="0"/>
          </p:cNvCxnSpPr>
          <p:nvPr/>
        </p:nvCxnSpPr>
        <p:spPr bwMode="auto">
          <a:xfrm rot="16200000" flipV="1">
            <a:off x="5772150" y="3448050"/>
            <a:ext cx="762000" cy="266700"/>
          </a:xfrm>
          <a:prstGeom prst="straightConnector1">
            <a:avLst/>
          </a:prstGeom>
          <a:noFill/>
          <a:ln w="9525">
            <a:solidFill>
              <a:srgbClr val="F3C556"/>
            </a:solidFill>
            <a:round/>
            <a:headEnd/>
            <a:tailEnd type="arrow" w="med" len="med"/>
          </a:ln>
        </p:spPr>
      </p:cxnSp>
      <p:cxnSp>
        <p:nvCxnSpPr>
          <p:cNvPr id="40" name="Straight Arrow Connector 10"/>
          <p:cNvCxnSpPr>
            <a:cxnSpLocks noChangeShapeType="1"/>
            <a:stCxn id="12" idx="0"/>
          </p:cNvCxnSpPr>
          <p:nvPr/>
        </p:nvCxnSpPr>
        <p:spPr bwMode="auto">
          <a:xfrm rot="5400000" flipH="1" flipV="1">
            <a:off x="3696098" y="3391298"/>
            <a:ext cx="799305" cy="342900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9"/>
          <p:cNvCxnSpPr>
            <a:cxnSpLocks noChangeShapeType="1"/>
          </p:cNvCxnSpPr>
          <p:nvPr/>
        </p:nvCxnSpPr>
        <p:spPr bwMode="auto">
          <a:xfrm rot="16200000" flipV="1">
            <a:off x="3334148" y="3410347"/>
            <a:ext cx="723106" cy="228599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7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1390649" y="3371853"/>
            <a:ext cx="914399" cy="266697"/>
          </a:xfrm>
          <a:prstGeom prst="straightConnector1">
            <a:avLst/>
          </a:prstGeom>
          <a:noFill/>
          <a:ln w="9525">
            <a:solidFill>
              <a:srgbClr val="41FA0E"/>
            </a:solidFill>
            <a:round/>
            <a:headEnd/>
            <a:tailEnd type="arrow" w="med" len="med"/>
          </a:ln>
        </p:spPr>
      </p:cxnSp>
      <p:cxnSp>
        <p:nvCxnSpPr>
          <p:cNvPr id="4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1181100" y="3467099"/>
            <a:ext cx="762001" cy="76203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76600"/>
            <a:ext cx="89804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6934200" y="68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Pup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48000" y="53340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 (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for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685800"/>
            <a:ext cx="9067800" cy="5105400"/>
            <a:chOff x="48" y="432"/>
            <a:chExt cx="5712" cy="3216"/>
          </a:xfrm>
        </p:grpSpPr>
        <p:pic>
          <p:nvPicPr>
            <p:cNvPr id="59395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6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620" name="Text Box 4"/>
            <p:cNvSpPr txBox="1">
              <a:spLocks noChangeArrowheads="1"/>
            </p:cNvSpPr>
            <p:nvPr/>
          </p:nvSpPr>
          <p:spPr bwMode="auto">
            <a:xfrm>
              <a:off x="4368" y="432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  <a:sym typeface="Symbol" charset="2"/>
                </a:rPr>
                <a:t></a:t>
              </a:r>
              <a:r>
                <a:rPr lang="en-US" dirty="0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Pup</a:t>
              </a:r>
            </a:p>
          </p:txBody>
        </p:sp>
        <p:sp>
          <p:nvSpPr>
            <p:cNvPr id="239621" name="Text Box 5"/>
            <p:cNvSpPr txBox="1">
              <a:spLocks noChangeArrowheads="1"/>
            </p:cNvSpPr>
            <p:nvPr/>
          </p:nvSpPr>
          <p:spPr bwMode="auto">
            <a:xfrm>
              <a:off x="1920" y="3360"/>
              <a:ext cx="3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Capella</a:t>
              </a:r>
              <a:endPara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X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4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IX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5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F2681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 XVII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185738"/>
            <a:ext cx="4513263" cy="6672262"/>
            <a:chOff x="1219200" y="185738"/>
            <a:chExt cx="4513262" cy="6672262"/>
          </a:xfrm>
        </p:grpSpPr>
        <p:pic>
          <p:nvPicPr>
            <p:cNvPr id="61447" name="Picture 2" descr="capella_meg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3635375"/>
              <a:ext cx="4495800" cy="322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3" descr="zetapup_meg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185738"/>
              <a:ext cx="4513262" cy="323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3733799" y="457200"/>
              <a:ext cx="0" cy="59436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934200" y="381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sym typeface="Symbol" charset="2"/>
              </a:rPr>
              <a:t>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6858000" y="3717925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mass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5" name="Picture 1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295400"/>
            <a:ext cx="259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648200"/>
            <a:ext cx="18113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81600" y="381000"/>
            <a:ext cx="3352800" cy="1981200"/>
            <a:chOff x="96" y="2245"/>
            <a:chExt cx="2784" cy="1979"/>
          </a:xfrm>
        </p:grpSpPr>
        <p:pic>
          <p:nvPicPr>
            <p:cNvPr id="63493" name="Picture 3" descr="zpup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4" name="Text Box 4"/>
            <p:cNvSpPr txBox="1">
              <a:spLocks noChangeArrowheads="1"/>
            </p:cNvSpPr>
            <p:nvPr/>
          </p:nvSpPr>
          <p:spPr bwMode="auto">
            <a:xfrm>
              <a:off x="1969" y="2400"/>
              <a:ext cx="71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 sz="1400">
                  <a:solidFill>
                    <a:srgbClr val="F3C556"/>
                  </a:solidFill>
                  <a:effectLst/>
                  <a:latin typeface="Symbol" charset="2"/>
                  <a:ea typeface="Symbol" charset="2"/>
                  <a:cs typeface="Symbol" charset="2"/>
                </a:rPr>
                <a:t>z </a:t>
              </a:r>
              <a:r>
                <a:rPr lang="en-US" altLang="zh-TW" sz="1400">
                  <a:solidFill>
                    <a:srgbClr val="F3C556"/>
                  </a:solidFill>
                  <a:effectLst/>
                  <a:ea typeface="Helvetica" charset="0"/>
                  <a:cs typeface="Helvetica" charset="0"/>
                </a:rPr>
                <a:t>Pup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609600"/>
            <a:ext cx="3429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The x-ray emission lines are broad: agreement with </a:t>
            </a:r>
            <a:r>
              <a:rPr lang="en-US" dirty="0" err="1">
                <a:solidFill>
                  <a:srgbClr val="D2E1FF"/>
                </a:solidFill>
              </a:rPr>
              <a:t>rad</a:t>
            </a:r>
            <a:r>
              <a:rPr lang="en-US" dirty="0">
                <a:solidFill>
                  <a:srgbClr val="D2E1FF"/>
                </a:solidFill>
              </a:rPr>
              <a:t> hydro simulations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But… they’re also blue shifted and asymmetric</a:t>
            </a:r>
          </a:p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Is this predicted by the wind shock scenario?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200400"/>
            <a:ext cx="3530600" cy="30480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762000"/>
            <a:ext cx="3323696" cy="43815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45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Launched 2000: superior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sensitivity,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spatial resolution, and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spectral resolution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sub-</a:t>
            </a:r>
            <a:r>
              <a:rPr lang="en-US" dirty="0" err="1" smtClean="0">
                <a:solidFill>
                  <a:srgbClr val="D2E1FF"/>
                </a:solidFill>
              </a:rPr>
              <a:t>arcsecond</a:t>
            </a:r>
            <a:r>
              <a:rPr lang="en-US" dirty="0" smtClean="0">
                <a:solidFill>
                  <a:srgbClr val="D2E1FF"/>
                </a:solidFill>
              </a:rPr>
              <a:t> resolution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609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Both have CCD detectors for imaging spectroscopy: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low spectral resolution: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20 to 50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5124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And both have grating spectrometers: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few 100 to 1000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300 km/</a:t>
            </a:r>
            <a:r>
              <a:rPr lang="en-US" dirty="0" err="1" smtClean="0">
                <a:solidFill>
                  <a:srgbClr val="D2E1FF"/>
                </a:solidFill>
              </a:rPr>
              <a:t>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400" y="533400"/>
            <a:ext cx="510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smtClean="0">
                <a:solidFill>
                  <a:srgbClr val="F3C556"/>
                </a:solidFill>
              </a:rPr>
              <a:t>gratings </a:t>
            </a:r>
            <a:r>
              <a:rPr lang="en-US" dirty="0" smtClean="0">
                <a:solidFill>
                  <a:srgbClr val="D2E1FF"/>
                </a:solidFill>
              </a:rPr>
              <a:t>have </a:t>
            </a:r>
            <a:r>
              <a:rPr lang="en-US" dirty="0" smtClean="0">
                <a:solidFill>
                  <a:srgbClr val="F3C556"/>
                </a:solidFill>
              </a:rPr>
              <a:t>poor sensitivity</a:t>
            </a:r>
            <a:r>
              <a:rPr lang="en-US" dirty="0" smtClean="0">
                <a:solidFill>
                  <a:srgbClr val="D2E1FF"/>
                </a:solidFill>
              </a:rPr>
              <a:t>…</a:t>
            </a:r>
          </a:p>
          <a:p>
            <a:r>
              <a:rPr lang="en-US" dirty="0" smtClean="0">
                <a:solidFill>
                  <a:srgbClr val="D2E1FF"/>
                </a:solidFill>
              </a:rPr>
              <a:t>We’ll never get spectra for more than two dozen hot stars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>
                      <a:alpha val="40000"/>
                    </a:srgbClr>
                  </a:solidFill>
                </a:rPr>
                <a:t>XMM-Newton</a:t>
              </a:r>
              <a:endParaRPr lang="en-US" i="1" dirty="0">
                <a:solidFill>
                  <a:srgbClr val="D2E1FF">
                    <a:alpha val="40000"/>
                  </a:srgb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1" cy="5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>
                      <a:alpha val="40000"/>
                    </a:srgbClr>
                  </a:solidFill>
                </a:rPr>
                <a:t>Chandra</a:t>
              </a:r>
              <a:endParaRPr lang="en-US" i="1" dirty="0">
                <a:solidFill>
                  <a:srgbClr val="D2E1FF">
                    <a:alpha val="40000"/>
                  </a:srgb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62400" y="1600200"/>
            <a:ext cx="510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D2E1FF"/>
                </a:solidFill>
              </a:rPr>
              <a:t>Astro</a:t>
            </a:r>
            <a:r>
              <a:rPr lang="en-US" i="1" dirty="0" smtClean="0">
                <a:solidFill>
                  <a:srgbClr val="D2E1FF"/>
                </a:solidFill>
              </a:rPr>
              <a:t>-H</a:t>
            </a:r>
            <a:r>
              <a:rPr lang="en-US" dirty="0" smtClean="0">
                <a:solidFill>
                  <a:srgbClr val="D2E1FF"/>
                </a:solidFill>
              </a:rPr>
              <a:t> (Japan) – high spectral resolution at high photon energies</a:t>
            </a:r>
          </a:p>
          <a:p>
            <a:r>
              <a:rPr lang="en-US" dirty="0" smtClean="0">
                <a:solidFill>
                  <a:srgbClr val="D2E1FF"/>
                </a:solidFill>
              </a:rPr>
              <a:t>…few years from now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962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International X-ray Observatory </a:t>
            </a:r>
            <a:r>
              <a:rPr lang="en-US" dirty="0" smtClean="0">
                <a:solidFill>
                  <a:srgbClr val="D2E1FF"/>
                </a:solidFill>
              </a:rPr>
              <a:t>(IXO)… 2020+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228600"/>
            <a:ext cx="480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3C556"/>
                </a:solidFill>
              </a:rPr>
              <a:t>The Future: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First, imaging (+ low resolution) spectroscopy with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  <a:endParaRPr lang="en-US" i="1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096000" y="14433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 C</a:t>
            </a:r>
            <a:endParaRPr lang="en-US" altLang="zh-TW" dirty="0">
              <a:solidFill>
                <a:srgbClr val="D2E1FF"/>
              </a:solidFill>
              <a:effectLst/>
              <a:ea typeface="新細明體" charset="-120"/>
              <a:cs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6781681" cy="5395913"/>
            <a:chOff x="1542" y="1392"/>
            <a:chExt cx="3361" cy="2631"/>
          </a:xfrm>
        </p:grpSpPr>
        <p:pic>
          <p:nvPicPr>
            <p:cNvPr id="20486" name="Picture 4" descr="orion_x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2" y="1392"/>
              <a:ext cx="2634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157" name="Line 5"/>
            <p:cNvSpPr>
              <a:spLocks noChangeShapeType="1"/>
            </p:cNvSpPr>
            <p:nvPr/>
          </p:nvSpPr>
          <p:spPr bwMode="auto">
            <a:xfrm flipH="1">
              <a:off x="2880" y="1689"/>
              <a:ext cx="2023" cy="1047"/>
            </a:xfrm>
            <a:prstGeom prst="line">
              <a:avLst/>
            </a:prstGeom>
            <a:noFill/>
            <a:ln w="15875">
              <a:solidFill>
                <a:srgbClr val="D2E1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D2E1FF"/>
                </a:solidFill>
              </a:rPr>
              <a:t>Chandra</a:t>
            </a:r>
            <a:r>
              <a:rPr lang="en-US" i="1" dirty="0" smtClean="0">
                <a:solidFill>
                  <a:srgbClr val="D2E1FF"/>
                </a:solidFill>
              </a:rPr>
              <a:t> </a:t>
            </a:r>
            <a:r>
              <a:rPr lang="en-US" dirty="0" smtClean="0">
                <a:solidFill>
                  <a:srgbClr val="D2E1FF"/>
                </a:solidFill>
              </a:rPr>
              <a:t>ACIS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Orion </a:t>
            </a:r>
            <a:r>
              <a:rPr lang="en-US" dirty="0">
                <a:solidFill>
                  <a:srgbClr val="D2E1FF"/>
                </a:solidFill>
              </a:rPr>
              <a:t>Nebula </a:t>
            </a:r>
            <a:r>
              <a:rPr lang="en-US" dirty="0" smtClean="0">
                <a:solidFill>
                  <a:srgbClr val="D2E1FF"/>
                </a:solidFill>
              </a:rPr>
              <a:t>Cluster (COUP)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613737"/>
            <a:ext cx="373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Color coded according to photon energy (red: &lt;1keV;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green </a:t>
            </a:r>
            <a:r>
              <a:rPr lang="en-US" sz="2000" dirty="0">
                <a:solidFill>
                  <a:schemeClr val="bg1"/>
                </a:solidFill>
              </a:rPr>
              <a:t>1 to 2 </a:t>
            </a:r>
            <a:r>
              <a:rPr lang="en-US" sz="2000" dirty="0" err="1">
                <a:solidFill>
                  <a:schemeClr val="bg1"/>
                </a:solidFill>
              </a:rPr>
              <a:t>keV</a:t>
            </a:r>
            <a:r>
              <a:rPr lang="en-US" sz="2000" dirty="0">
                <a:solidFill>
                  <a:schemeClr val="bg1"/>
                </a:solidFill>
              </a:rPr>
              <a:t>; blue &gt; 2 </a:t>
            </a:r>
            <a:r>
              <a:rPr lang="en-US" sz="2000" dirty="0" err="1">
                <a:solidFill>
                  <a:schemeClr val="bg1"/>
                </a:solidFill>
              </a:rPr>
              <a:t>keV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If we understand </a:t>
            </a:r>
            <a:r>
              <a:rPr lang="en-US" sz="2800" dirty="0" smtClean="0">
                <a:solidFill>
                  <a:srgbClr val="D2E1FF"/>
                </a:solidFill>
              </a:rPr>
              <a:t>the physical connection between magnetic fields in massive stars and X-rays, we could use X-ray observations to identify magnetic massive stars.</a:t>
            </a:r>
            <a:endParaRPr lang="en-US" sz="2800" dirty="0" smtClean="0">
              <a:solidFill>
                <a:srgbClr val="D2E1FF"/>
              </a:solidFill>
            </a:endParaRPr>
          </a:p>
        </p:txBody>
      </p:sp>
      <p:pic>
        <p:nvPicPr>
          <p:cNvPr id="4" name="Picture 4" descr="ori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5402"/>
            <a:ext cx="4343400" cy="44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3124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e.g. Which of the stars in this Chandra X-ray image of the Orion Nebula Cluster are massive magnetic stars? </a:t>
            </a:r>
            <a:endParaRPr lang="en-US" i="1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optical_xray_m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408" y="0"/>
            <a:ext cx="7175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UP_variability_m2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5800" y="152400"/>
            <a:ext cx="7848600" cy="6633865"/>
            <a:chOff x="685800" y="152400"/>
            <a:chExt cx="7848600" cy="6633865"/>
          </a:xfrm>
        </p:grpSpPr>
        <p:grpSp>
          <p:nvGrpSpPr>
            <p:cNvPr id="5" name="Group 4"/>
            <p:cNvGrpSpPr/>
            <p:nvPr/>
          </p:nvGrpSpPr>
          <p:grpSpPr>
            <a:xfrm>
              <a:off x="685800" y="152400"/>
              <a:ext cx="7848600" cy="6358354"/>
              <a:chOff x="685800" y="152400"/>
              <a:chExt cx="7848600" cy="63583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477000" y="61722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err="1" smtClean="0">
                    <a:solidFill>
                      <a:srgbClr val="D2E1FF"/>
                    </a:solidFill>
                  </a:rPr>
                  <a:t>Stelzer</a:t>
                </a:r>
                <a:r>
                  <a:rPr lang="en-US" sz="1600" dirty="0" smtClean="0">
                    <a:solidFill>
                      <a:srgbClr val="D2E1FF"/>
                    </a:solidFill>
                  </a:rPr>
                  <a:t> et al. 2005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5800" y="152400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D2E1FF"/>
                    </a:solidFill>
                    <a:latin typeface="Symbol" pitchFamily="18" charset="2"/>
                  </a:rPr>
                  <a:t>q</a:t>
                </a:r>
                <a:r>
                  <a:rPr lang="en-US" baseline="30000" dirty="0" smtClean="0">
                    <a:solidFill>
                      <a:srgbClr val="D2E1FF"/>
                    </a:solidFill>
                  </a:rPr>
                  <a:t>1</a:t>
                </a:r>
                <a:r>
                  <a:rPr lang="en-US" dirty="0" smtClean="0">
                    <a:solidFill>
                      <a:srgbClr val="D2E1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D2E1FF"/>
                    </a:solidFill>
                  </a:rPr>
                  <a:t>Ori</a:t>
                </a:r>
                <a:r>
                  <a:rPr lang="en-US" dirty="0" smtClean="0">
                    <a:solidFill>
                      <a:srgbClr val="D2E1FF"/>
                    </a:solidFill>
                  </a:rPr>
                  <a:t> C: X-ray </a:t>
                </a:r>
                <a:r>
                  <a:rPr lang="en-US" dirty="0" err="1" smtClean="0">
                    <a:solidFill>
                      <a:srgbClr val="D2E1FF"/>
                    </a:solidFill>
                  </a:rPr>
                  <a:t>lightcurve</a:t>
                </a:r>
                <a:endParaRPr lang="en-US" dirty="0" smtClean="0">
                  <a:solidFill>
                    <a:srgbClr val="D2E1FF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7238" y="738188"/>
                <a:ext cx="7629525" cy="538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7" name="Straight Arrow Connector 6"/>
            <p:cNvCxnSpPr>
              <a:stCxn id="12" idx="1"/>
            </p:cNvCxnSpPr>
            <p:nvPr/>
          </p:nvCxnSpPr>
          <p:spPr bwMode="auto">
            <a:xfrm rot="10800000">
              <a:off x="1676400" y="5410201"/>
              <a:ext cx="533400" cy="1145233"/>
            </a:xfrm>
            <a:prstGeom prst="straightConnector1">
              <a:avLst/>
            </a:prstGeom>
            <a:noFill/>
            <a:ln w="12700" cap="flat" cmpd="sng" algn="ctr">
              <a:solidFill>
                <a:srgbClr val="F3C55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209800" y="6324600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3C556"/>
                  </a:solidFill>
                </a:rPr>
                <a:t>not zero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457200"/>
            <a:ext cx="7696200" cy="5901154"/>
            <a:chOff x="838200" y="457200"/>
            <a:chExt cx="7696200" cy="5901154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457200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rgbClr val="D2E1FF"/>
                  </a:solidFill>
                </a:rPr>
                <a:t> </a:t>
              </a:r>
              <a:r>
                <a:rPr lang="en-US" dirty="0" err="1" smtClean="0">
                  <a:solidFill>
                    <a:srgbClr val="D2E1FF"/>
                  </a:solidFill>
                </a:rPr>
                <a:t>Ori</a:t>
              </a:r>
              <a:r>
                <a:rPr lang="en-US" dirty="0" smtClean="0">
                  <a:solidFill>
                    <a:srgbClr val="D2E1FF"/>
                  </a:solidFill>
                </a:rPr>
                <a:t> E: </a:t>
              </a:r>
              <a:r>
                <a:rPr lang="en-US" i="1" dirty="0" smtClean="0">
                  <a:solidFill>
                    <a:srgbClr val="D2E1FF"/>
                  </a:solidFill>
                </a:rPr>
                <a:t>XMM</a:t>
              </a:r>
              <a:r>
                <a:rPr lang="en-US" dirty="0" smtClean="0">
                  <a:solidFill>
                    <a:srgbClr val="D2E1FF"/>
                  </a:solidFill>
                </a:rPr>
                <a:t> light curve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67400" y="60198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>
                  <a:solidFill>
                    <a:srgbClr val="D2E1FF"/>
                  </a:solidFill>
                </a:rPr>
                <a:t>Sanz-Forcada</a:t>
              </a:r>
              <a:r>
                <a:rPr lang="en-US" sz="1600" dirty="0" smtClean="0">
                  <a:solidFill>
                    <a:srgbClr val="D2E1FF"/>
                  </a:solidFill>
                </a:rPr>
                <a:t> et al. 2004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881062"/>
              <a:ext cx="7515225" cy="509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304800"/>
            <a:ext cx="6934200" cy="6129754"/>
            <a:chOff x="1143000" y="304800"/>
            <a:chExt cx="6934200" cy="6129754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304800"/>
              <a:ext cx="5410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 EPIC </a:t>
              </a:r>
              <a:r>
                <a:rPr lang="en-US" dirty="0" smtClean="0">
                  <a:solidFill>
                    <a:srgbClr val="D2E1FF"/>
                  </a:solidFill>
                </a:rPr>
                <a:t>spectrum of </a:t>
              </a:r>
              <a:r>
                <a:rPr lang="en-US" dirty="0" smtClean="0">
                  <a:solidFill>
                    <a:srgbClr val="D2E1FF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rgbClr val="D2E1FF"/>
                  </a:solidFill>
                </a:rPr>
                <a:t> </a:t>
              </a:r>
              <a:r>
                <a:rPr lang="en-US" dirty="0" err="1" smtClean="0">
                  <a:solidFill>
                    <a:srgbClr val="D2E1FF"/>
                  </a:solidFill>
                </a:rPr>
                <a:t>Ori</a:t>
              </a:r>
              <a:r>
                <a:rPr lang="en-US" dirty="0" smtClean="0">
                  <a:solidFill>
                    <a:srgbClr val="D2E1FF"/>
                  </a:solidFill>
                </a:rPr>
                <a:t> 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0200" y="6096000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>
                  <a:solidFill>
                    <a:srgbClr val="D2E1FF"/>
                  </a:solidFill>
                </a:rPr>
                <a:t>Sanz-Forcada</a:t>
              </a:r>
              <a:r>
                <a:rPr lang="en-US" sz="1600" dirty="0" smtClean="0">
                  <a:solidFill>
                    <a:srgbClr val="D2E1FF"/>
                  </a:solidFill>
                </a:rPr>
                <a:t> et al. 2004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460" y="735806"/>
              <a:ext cx="6743079" cy="538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657600"/>
            <a:ext cx="9144000" cy="23622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48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grating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spectra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C556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lines from highly stripped metals, weak </a:t>
            </a:r>
            <a:r>
              <a:rPr lang="en-US" dirty="0" err="1" smtClean="0">
                <a:solidFill>
                  <a:srgbClr val="D2E1FF"/>
                </a:solidFill>
              </a:rPr>
              <a:t>bremsstrahlung</a:t>
            </a:r>
            <a:r>
              <a:rPr lang="en-US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772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thermal emission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“coronal approximation” valid: electrons in ground state, collisions up, spontaneous emission down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optically thin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b="1" dirty="0" smtClean="0">
                <a:solidFill>
                  <a:srgbClr val="F3C556"/>
                </a:solidFill>
              </a:rPr>
              <a:t>lines from highly stripped metals</a:t>
            </a:r>
            <a:r>
              <a:rPr lang="en-US" b="1" dirty="0" smtClean="0">
                <a:solidFill>
                  <a:srgbClr val="D2E1FF"/>
                </a:solidFill>
              </a:rPr>
              <a:t>,</a:t>
            </a:r>
            <a:r>
              <a:rPr lang="en-US" b="1" dirty="0" smtClean="0">
                <a:solidFill>
                  <a:srgbClr val="F3C556"/>
                </a:solidFill>
              </a:rPr>
              <a:t> </a:t>
            </a:r>
            <a:r>
              <a:rPr lang="en-US" b="1" dirty="0" smtClean="0">
                <a:solidFill>
                  <a:srgbClr val="D2E1FF"/>
                </a:solidFill>
              </a:rPr>
              <a:t>weak </a:t>
            </a:r>
            <a:r>
              <a:rPr lang="en-US" b="1" dirty="0" err="1" smtClean="0">
                <a:solidFill>
                  <a:srgbClr val="D2E1FF"/>
                </a:solidFill>
              </a:rPr>
              <a:t>bremsstrahlung</a:t>
            </a:r>
            <a:r>
              <a:rPr lang="en-US" b="1" dirty="0" smtClean="0">
                <a:solidFill>
                  <a:srgbClr val="D2E1FF"/>
                </a:solidFill>
              </a:rPr>
              <a:t> continuum (continuum stronger for higher temperatures)</a:t>
            </a:r>
          </a:p>
          <a:p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But we’re </a:t>
            </a:r>
            <a:r>
              <a:rPr lang="en-US" dirty="0" smtClean="0">
                <a:solidFill>
                  <a:srgbClr val="F3C556"/>
                </a:solidFill>
              </a:rPr>
              <a:t>not </a:t>
            </a:r>
            <a:r>
              <a:rPr lang="en-US" dirty="0" smtClean="0">
                <a:solidFill>
                  <a:srgbClr val="D2E1FF"/>
                </a:solidFill>
              </a:rPr>
              <a:t>there yet…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X-ray behavior of known magnetic massive stars is diverse.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We don’t understand enough about the physical mechanisms of X-ray production in them.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657600"/>
            <a:ext cx="9144000" cy="23622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48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grating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spectra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Energy Considerations and </a:t>
            </a:r>
            <a:r>
              <a:rPr lang="en-US" dirty="0" err="1" smtClean="0">
                <a:solidFill>
                  <a:srgbClr val="D2E1FF"/>
                </a:solidFill>
              </a:rPr>
              <a:t>Scalings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300 km gives T ~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Energy Considerations and </a:t>
            </a:r>
            <a:r>
              <a:rPr lang="en-US" dirty="0" err="1" smtClean="0">
                <a:solidFill>
                  <a:srgbClr val="D2E1FF"/>
                </a:solidFill>
              </a:rPr>
              <a:t>Scalings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1000 km gives T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3243923" y="147935"/>
            <a:ext cx="2699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H/He &gt; 1 in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</a:t>
            </a: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Emission Measure </a:t>
            </a: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4008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2051"/>
            <a:ext cx="5539582" cy="62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F3C556"/>
                </a:solidFill>
              </a:rPr>
              <a:t>1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r>
              <a:rPr lang="en-US" dirty="0" smtClean="0">
                <a:solidFill>
                  <a:srgbClr val="F3C556"/>
                </a:solidFill>
              </a:rPr>
              <a:t> C is much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are significantly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narrower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, too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7a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229600" cy="577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Mg XII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compared to instrumental profile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8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0156"/>
            <a:ext cx="8229600" cy="588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</a:t>
            </a:r>
            <a:r>
              <a:rPr lang="en-US" dirty="0" smtClean="0">
                <a:solidFill>
                  <a:srgbClr val="D2E1FF"/>
                </a:solidFill>
              </a:rPr>
              <a:t> X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: cooler plasma, broader – some contribution from “standard” instability wind shocks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228600"/>
            <a:ext cx="7467600" cy="6205954"/>
            <a:chOff x="838200" y="228600"/>
            <a:chExt cx="7467600" cy="62059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362" y="774700"/>
              <a:ext cx="7325275" cy="5308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43600" y="6096000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2E1FF"/>
                  </a:solidFill>
                </a:rPr>
                <a:t>Wade et al. 2008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228600"/>
              <a:ext cx="54102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</a:rPr>
                <a:t>Dipole magnetic field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143000"/>
            <a:ext cx="60753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 </a:t>
            </a:r>
            <a:r>
              <a:rPr lang="en-US" dirty="0" smtClean="0">
                <a:solidFill>
                  <a:srgbClr val="F3C556"/>
                </a:solidFill>
              </a:rPr>
              <a:t>Sun</a:t>
            </a:r>
            <a:r>
              <a:rPr lang="en-US" dirty="0" smtClean="0">
                <a:solidFill>
                  <a:srgbClr val="D2E1FF"/>
                </a:solidFill>
              </a:rPr>
              <a:t>: X-rays &lt;-&gt; Magnetic Fields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724" y="449636"/>
            <a:ext cx="9049276" cy="6289718"/>
            <a:chOff x="94724" y="449636"/>
            <a:chExt cx="9049276" cy="628971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4724" y="449636"/>
              <a:ext cx="8954552" cy="595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5943600" y="6400800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2E1FF"/>
                  </a:solidFill>
                </a:rPr>
                <a:t>Shore &amp; Brown, 1990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eus-movi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There are </a:t>
            </a:r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observations at many different phases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What about </a:t>
            </a:r>
            <a:r>
              <a:rPr lang="en-US" b="1" dirty="0" smtClean="0">
                <a:solidFill>
                  <a:srgbClr val="F3C556"/>
                </a:solidFill>
              </a:rPr>
              <a:t>confinement</a:t>
            </a:r>
            <a:r>
              <a:rPr lang="en-US" dirty="0" smtClean="0">
                <a:solidFill>
                  <a:srgbClr val="F3C556"/>
                </a:solidFill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Recall: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447800"/>
            <a:ext cx="1752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657600" y="1447800"/>
          <a:ext cx="1473200" cy="1104900"/>
        </p:xfrm>
        <a:graphic>
          <a:graphicData uri="http://schemas.openxmlformats.org/presentationml/2006/ole">
            <p:oleObj spid="_x0000_s219141" name="Equation" r:id="rId4" imgW="660400" imgH="495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388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20         : decent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What about </a:t>
            </a:r>
            <a:r>
              <a:rPr lang="en-US" b="1" dirty="0" smtClean="0">
                <a:solidFill>
                  <a:srgbClr val="F3C556"/>
                </a:solidFill>
              </a:rPr>
              <a:t>confinement</a:t>
            </a:r>
            <a:r>
              <a:rPr lang="en-US" dirty="0" smtClean="0">
                <a:solidFill>
                  <a:srgbClr val="F3C556"/>
                </a:solidFill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Recall: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05200" y="1447800"/>
            <a:ext cx="17526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657600" y="1447800"/>
          <a:ext cx="1473200" cy="1104900"/>
        </p:xfrm>
        <a:graphic>
          <a:graphicData uri="http://schemas.openxmlformats.org/presentationml/2006/ole">
            <p:oleObj spid="_x0000_s223234" name="Equation" r:id="rId4" imgW="660400" imgH="4953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388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20         : decent confinement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2721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0.1         : poor confinement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572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E: 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        : excellent confinement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/Users/davidcohen/Desktop/Monterey_transfer/new/APiP_2009/t1oc-lowvinf-log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3" y="0"/>
            <a:ext cx="730408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t1oc-lowvinf-logd.avi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2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/Users/davidcohen/Desktop/Monterey_transfer/new/APiP_2009/t1oc-lowvinf-log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9313" y="0"/>
            <a:ext cx="7380287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t1oc-lowvinf-logT.avi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4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0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/Users/davidcohen/Desktop/Monterey_transfer/new/APiP_2009/t1oc-lowvinf-speed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3" y="0"/>
            <a:ext cx="7304087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Simulation/visualization courtesy A. </a:t>
            </a:r>
            <a:r>
              <a:rPr lang="en-US" sz="1400" dirty="0" err="1">
                <a:solidFill>
                  <a:srgbClr val="BFBFBF"/>
                </a:solidFill>
                <a:latin typeface="Helvetica"/>
                <a:cs typeface="Helvetica"/>
              </a:rPr>
              <a:t>ud</a:t>
            </a: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-Doula</a:t>
            </a:r>
            <a:b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</a:br>
            <a:r>
              <a:rPr lang="en-US" sz="1400" dirty="0">
                <a:solidFill>
                  <a:srgbClr val="BFBFBF"/>
                </a:solidFill>
                <a:latin typeface="Helvetica"/>
                <a:cs typeface="Helvetica"/>
              </a:rPr>
              <a:t>Movie available at astro.swarthmore.edu/~cohen/presentations/apip09/</a:t>
            </a:r>
            <a:r>
              <a:rPr lang="en-US" sz="1400" dirty="0">
                <a:solidFill>
                  <a:srgbClr val="BFBFBF"/>
                </a:solidFill>
                <a:latin typeface="Helvetica"/>
                <a:ea typeface="Lucida Grande"/>
                <a:cs typeface="Helvetica"/>
              </a:rPr>
              <a:t>t1oc-lowvinf-speed.avi</a:t>
            </a:r>
            <a:endParaRPr lang="en-US" sz="1400" dirty="0">
              <a:solidFill>
                <a:srgbClr val="BFBFB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6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49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simulations of magnetically channeled wind</a:t>
            </a: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by A.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-Doula;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751" y="601662"/>
            <a:ext cx="7224849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290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90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290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2907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2903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289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89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28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29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29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2896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28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28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288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1257300" y="6172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closer the hot plasma is to the star, the deeper the dip in the x-ray light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hot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plasma is 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too far from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star in the simulation – 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dip is not deep enough</a:t>
            </a:r>
            <a:endParaRPr lang="en-US" altLang="zh-TW" dirty="0">
              <a:solidFill>
                <a:srgbClr val="F3C556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14.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23876"/>
            <a:ext cx="8077200" cy="541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column density (from x-ray absorption) vs. phase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e</a:t>
            </a:r>
            <a:r>
              <a:rPr lang="en-US" dirty="0" smtClean="0">
                <a:solidFill>
                  <a:srgbClr val="F3C556"/>
                </a:solidFill>
              </a:rPr>
              <a:t>quator-on</a:t>
            </a:r>
            <a:endParaRPr lang="en-US" dirty="0" smtClean="0">
              <a:solidFill>
                <a:srgbClr val="F3C55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pole</a:t>
            </a:r>
            <a:r>
              <a:rPr lang="en-US" dirty="0" smtClean="0">
                <a:solidFill>
                  <a:srgbClr val="F3C556"/>
                </a:solidFill>
              </a:rPr>
              <a:t>-on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485900" y="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contour encloses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26981" name="Picture 5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104900" y="533400"/>
            <a:ext cx="6934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z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1270">
            <a:solidFill>
              <a:schemeClr val="hlink">
                <a:alpha val="49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Weakening the forbidden line and strengthening the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119813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4478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14400"/>
            <a:ext cx="9143999" cy="2514600"/>
            <a:chOff x="192" y="384"/>
            <a:chExt cx="5400" cy="1216"/>
          </a:xfrm>
        </p:grpSpPr>
        <p:pic>
          <p:nvPicPr>
            <p:cNvPr id="3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4038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C556"/>
                </a:solidFill>
              </a:rPr>
              <a:t>Mg XI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48100" y="3467100"/>
            <a:ext cx="838200" cy="1588"/>
          </a:xfrm>
          <a:prstGeom prst="straightConnector1">
            <a:avLst/>
          </a:prstGeom>
          <a:noFill/>
          <a:ln w="12700" cap="flat" cmpd="sng" algn="ctr">
            <a:solidFill>
              <a:srgbClr val="F3C55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f/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 and the x-ray light curve both indicate that the hot plasma is somewhat closer to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photosphere of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than the MHD models predict.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So, in 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C, the X-rays tell us about the </a:t>
            </a:r>
            <a:r>
              <a:rPr lang="en-US" dirty="0" err="1" smtClean="0">
                <a:solidFill>
                  <a:srgbClr val="D2E1FF"/>
                </a:solidFill>
              </a:rPr>
              <a:t>magnetospheric</a:t>
            </a:r>
            <a:r>
              <a:rPr lang="en-US" dirty="0" smtClean="0">
                <a:solidFill>
                  <a:srgbClr val="D2E1FF"/>
                </a:solidFill>
              </a:rPr>
              <a:t> conditions in several ways: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High X-ray luminosity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X-ray hardness (high plasma temperatures)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Periodic variability (rotation and occultation)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D2E1FF"/>
                </a:solidFill>
              </a:rPr>
              <a:t>Narrow emission lines (confinement)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quantify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What about </a:t>
            </a:r>
            <a:r>
              <a:rPr lang="en-US" sz="3200" dirty="0" smtClean="0">
                <a:solidFill>
                  <a:srgbClr val="F3C556"/>
                </a:solidFill>
              </a:rPr>
              <a:t>other </a:t>
            </a:r>
            <a:r>
              <a:rPr lang="en-US" sz="3200" dirty="0" smtClean="0">
                <a:solidFill>
                  <a:srgbClr val="D2E1FF"/>
                </a:solidFill>
              </a:rPr>
              <a:t>magnetic massive stars? </a:t>
            </a:r>
            <a:endParaRPr lang="en-US" sz="3200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has a hard X-ray spectrum with narrow lines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 has a hard X-ray spectrum with narrow lines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…HD191612 and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have soft X-ray spectra with broad lines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895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Fe XVII in </a:t>
            </a:r>
            <a:r>
              <a:rPr lang="en-US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26815"/>
                </a:solidFill>
              </a:rPr>
              <a:t> </a:t>
            </a:r>
            <a:r>
              <a:rPr lang="en-US" dirty="0" err="1" smtClean="0">
                <a:solidFill>
                  <a:srgbClr val="F26815"/>
                </a:solidFill>
              </a:rPr>
              <a:t>Ori</a:t>
            </a:r>
            <a:endParaRPr lang="en-US" dirty="0" smtClean="0">
              <a:solidFill>
                <a:srgbClr val="F2681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2129135"/>
            <a:ext cx="6096000" cy="4407131"/>
            <a:chOff x="381000" y="2129135"/>
            <a:chExt cx="6096000" cy="4407131"/>
          </a:xfrm>
        </p:grpSpPr>
        <p:pic>
          <p:nvPicPr>
            <p:cNvPr id="4" name="Picture 3" descr="zori_1678_smooth_me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133600"/>
              <a:ext cx="6096000" cy="44026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526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-</a:t>
              </a:r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v</a:t>
              </a:r>
              <a:r>
                <a:rPr lang="en-US" baseline="-25000" dirty="0" err="1" smtClean="0">
                  <a:solidFill>
                    <a:srgbClr val="F26815"/>
                  </a:solidFill>
                  <a:effectLst/>
                </a:rPr>
                <a:t>inf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+</a:t>
              </a:r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v</a:t>
              </a:r>
              <a:r>
                <a:rPr lang="en-US" baseline="-25000" dirty="0" err="1" smtClean="0">
                  <a:solidFill>
                    <a:srgbClr val="F26815"/>
                  </a:solidFill>
                  <a:effectLst/>
                </a:rPr>
                <a:t>inf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21291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>
                  <a:solidFill>
                    <a:srgbClr val="F26815"/>
                  </a:solidFill>
                  <a:effectLst/>
                </a:rPr>
                <a:t>o</a:t>
              </a:r>
              <a:endParaRPr lang="en-US" baseline="-25000" dirty="0" smtClean="0">
                <a:solidFill>
                  <a:srgbClr val="F26815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ri_spectrum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2090057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429000"/>
            <a:ext cx="5029200" cy="2242135"/>
            <a:chOff x="-922" y="-893"/>
            <a:chExt cx="6346" cy="1789"/>
          </a:xfrm>
        </p:grpSpPr>
        <p:pic>
          <p:nvPicPr>
            <p:cNvPr id="4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22" y="-893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535" y="528"/>
              <a:ext cx="18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1</a:t>
              </a:r>
              <a:r>
                <a:rPr lang="en-US" altLang="zh-TW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 </a:t>
              </a:r>
              <a:r>
                <a:rPr lang="en-US" altLang="zh-TW" dirty="0" err="1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Ori</a:t>
              </a:r>
              <a:r>
                <a:rPr lang="en-US" altLang="zh-TW" dirty="0">
                  <a:solidFill>
                    <a:srgbClr val="F3C55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ea typeface="新細明體" charset="-120"/>
                  <a:cs typeface="新細明體" charset="-120"/>
                </a:rPr>
                <a:t> 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62600" y="228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3C556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i="1" dirty="0" smtClean="0">
                <a:solidFill>
                  <a:srgbClr val="D2E1FF"/>
                </a:solidFill>
              </a:rPr>
              <a:t>does </a:t>
            </a:r>
            <a:r>
              <a:rPr lang="en-US" dirty="0" smtClean="0">
                <a:solidFill>
                  <a:srgbClr val="D2E1FF"/>
                </a:solidFill>
              </a:rPr>
              <a:t>have a hard spectrum and narrow lines</a:t>
            </a:r>
            <a:endParaRPr lang="en-US" dirty="0" smtClean="0">
              <a:solidFill>
                <a:srgbClr val="D2E1FF"/>
              </a:solidFill>
            </a:endParaRPr>
          </a:p>
        </p:txBody>
      </p:sp>
      <p:pic>
        <p:nvPicPr>
          <p:cNvPr id="3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82"/>
            <a:ext cx="5158582" cy="586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0800000">
            <a:off x="3810000" y="5105400"/>
            <a:ext cx="3048000" cy="1143000"/>
          </a:xfrm>
          <a:prstGeom prst="straightConnector1">
            <a:avLst/>
          </a:prstGeom>
          <a:noFill/>
          <a:ln w="9525" cap="flat" cmpd="sng" algn="ctr">
            <a:solidFill>
              <a:srgbClr val="F26815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tsco_fg5.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990600"/>
            <a:ext cx="3796479" cy="278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38862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Ne </a:t>
            </a:r>
            <a:r>
              <a:rPr lang="en-US" dirty="0" err="1" smtClean="0">
                <a:solidFill>
                  <a:srgbClr val="D2E1FF"/>
                </a:solidFill>
              </a:rPr>
              <a:t>Ly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compared to instrumental response: narrow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low-mass stars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high-mass stars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Stellar rotation vs. X-ray luminosity</a:t>
            </a:r>
          </a:p>
        </p:txBody>
      </p:sp>
      <p:pic>
        <p:nvPicPr>
          <p:cNvPr id="26629" name="Picture 7" descr="lx_vsini_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43434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x_vsini_ear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441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548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26815"/>
                </a:solidFill>
              </a:rPr>
              <a:t>No trend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co_nf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: closed loop region is </a:t>
            </a:r>
            <a:r>
              <a:rPr lang="en-US" dirty="0" smtClean="0">
                <a:solidFill>
                  <a:srgbClr val="F3C556"/>
                </a:solidFill>
              </a:rPr>
              <a:t>near </a:t>
            </a:r>
            <a:r>
              <a:rPr lang="en-US" dirty="0" smtClean="0">
                <a:solidFill>
                  <a:srgbClr val="D2E1FF"/>
                </a:solidFill>
              </a:rPr>
              <a:t>the star…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: closed loop region is near the star…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334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</a:rPr>
              <a:t>…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tell us X-rays are </a:t>
            </a:r>
            <a:r>
              <a:rPr lang="en-US" dirty="0" smtClean="0">
                <a:solidFill>
                  <a:srgbClr val="F3C556"/>
                </a:solidFill>
              </a:rPr>
              <a:t>far </a:t>
            </a:r>
            <a:r>
              <a:rPr lang="en-US" dirty="0" smtClean="0">
                <a:solidFill>
                  <a:srgbClr val="D2E1FF"/>
                </a:solidFill>
              </a:rPr>
              <a:t>from the star (~3R</a:t>
            </a:r>
            <a:r>
              <a:rPr lang="en-US" baseline="-25000" dirty="0" smtClean="0">
                <a:solidFill>
                  <a:srgbClr val="D2E1FF"/>
                </a:solidFill>
              </a:rPr>
              <a:t>star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  <a:endParaRPr lang="en-US" dirty="0" smtClean="0">
              <a:solidFill>
                <a:srgbClr val="D2E1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168400"/>
            <a:ext cx="9144000" cy="5156200"/>
            <a:chOff x="0" y="1168400"/>
            <a:chExt cx="9144000" cy="5156200"/>
          </a:xfrm>
        </p:grpSpPr>
        <p:pic>
          <p:nvPicPr>
            <p:cNvPr id="2" name="Picture 1" descr="tsco_nf1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68400"/>
              <a:ext cx="9144000" cy="5156200"/>
            </a:xfrm>
            <a:prstGeom prst="rect">
              <a:avLst/>
            </a:prstGeom>
          </p:spPr>
        </p:pic>
        <p:pic>
          <p:nvPicPr>
            <p:cNvPr id="5" name="Picture 4" descr="tsco_fg8c.h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1219200"/>
              <a:ext cx="2133600" cy="15312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10600" y="1519535"/>
              <a:ext cx="27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f</a:t>
              </a:r>
              <a:endParaRPr lang="en-US" dirty="0" smtClean="0">
                <a:solidFill>
                  <a:srgbClr val="F26815"/>
                </a:solidFill>
                <a:effectLst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77200" y="1219200"/>
              <a:ext cx="253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26815"/>
                  </a:solidFill>
                  <a:effectLst/>
                </a:rPr>
                <a:t>i</a:t>
              </a:r>
              <a:endParaRPr lang="en-US" dirty="0" smtClean="0">
                <a:solidFill>
                  <a:srgbClr val="F26815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Do He-like </a:t>
            </a:r>
            <a:r>
              <a:rPr lang="en-US" sz="2800" dirty="0" err="1" smtClean="0">
                <a:solidFill>
                  <a:srgbClr val="D2E1FF"/>
                </a:solidFill>
              </a:rPr>
              <a:t>f/i</a:t>
            </a:r>
            <a:r>
              <a:rPr lang="en-US" sz="2800" dirty="0" smtClean="0">
                <a:solidFill>
                  <a:srgbClr val="D2E1FF"/>
                </a:solidFill>
              </a:rPr>
              <a:t> ratios provide </a:t>
            </a:r>
            <a:r>
              <a:rPr lang="en-US" sz="2800" dirty="0" smtClean="0">
                <a:solidFill>
                  <a:srgbClr val="D2E1FF"/>
                </a:solidFill>
              </a:rPr>
              <a:t>evidence of hot plasma near the photospheres of O stars? </a:t>
            </a:r>
            <a:endParaRPr lang="en-US" sz="2800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D4D4D"/>
                </a:solidFill>
              </a:rPr>
              <a:t>Do He-like </a:t>
            </a:r>
            <a:r>
              <a:rPr lang="en-US" sz="2800" dirty="0" err="1" smtClean="0">
                <a:solidFill>
                  <a:srgbClr val="4D4D4D"/>
                </a:solidFill>
              </a:rPr>
              <a:t>f/i</a:t>
            </a:r>
            <a:r>
              <a:rPr lang="en-US" sz="2800" dirty="0" smtClean="0">
                <a:solidFill>
                  <a:srgbClr val="4D4D4D"/>
                </a:solidFill>
              </a:rPr>
              <a:t> ratios provide </a:t>
            </a:r>
            <a:r>
              <a:rPr lang="en-US" sz="2800" dirty="0" smtClean="0">
                <a:solidFill>
                  <a:srgbClr val="4D4D4D"/>
                </a:solidFill>
              </a:rPr>
              <a:t>evidence of hot plasma near the photospheres of O stars? </a:t>
            </a:r>
            <a:endParaRPr lang="en-US" sz="2800" dirty="0" smtClean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971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C556"/>
                </a:solidFill>
              </a:rPr>
              <a:t>No</a:t>
            </a:r>
            <a:r>
              <a:rPr lang="en-US" dirty="0" smtClean="0">
                <a:solidFill>
                  <a:srgbClr val="F3C556"/>
                </a:solidFill>
              </a:rPr>
              <a:t>, I’m afraid they do </a:t>
            </a:r>
            <a:r>
              <a:rPr lang="en-US" b="1" dirty="0" smtClean="0">
                <a:solidFill>
                  <a:srgbClr val="F3C556"/>
                </a:solidFill>
              </a:rPr>
              <a:t>not</a:t>
            </a:r>
            <a:r>
              <a:rPr lang="en-US" dirty="0" smtClean="0">
                <a:solidFill>
                  <a:srgbClr val="F3C556"/>
                </a:solidFill>
              </a:rPr>
              <a:t>. 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881243"/>
            <a:ext cx="7239000" cy="55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8600" y="63201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Pup S XV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MEG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Features are very blended in most O stars: here, the three models are statistically indistinguishable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057400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26815"/>
                </a:solidFill>
                <a:effectLst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ocations span 1.1 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err="1" smtClean="0">
                <a:solidFill>
                  <a:srgbClr val="F26815"/>
                </a:solidFill>
                <a:effectLst/>
              </a:rPr>
              <a:t>star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</a:t>
            </a:r>
            <a:br>
              <a:rPr lang="en-US" dirty="0" smtClean="0">
                <a:solidFill>
                  <a:srgbClr val="F26815"/>
                </a:solidFill>
                <a:effectLst/>
              </a:rPr>
            </a:br>
            <a:r>
              <a:rPr lang="en-US" dirty="0" smtClean="0">
                <a:solidFill>
                  <a:srgbClr val="F26815"/>
                </a:solidFill>
                <a:effectLst/>
              </a:rPr>
              <a:t>to infinity</a:t>
            </a:r>
            <a:endParaRPr lang="en-US" dirty="0" smtClean="0">
              <a:solidFill>
                <a:srgbClr val="F26815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 (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solidFill>
                  <a:srgbClr val="D2E1FF"/>
                </a:solidFill>
              </a:rPr>
              <a:t>*</a:t>
            </a:r>
            <a:r>
              <a:rPr lang="en-US" dirty="0" smtClean="0">
                <a:solidFill>
                  <a:srgbClr val="D2E1FF"/>
                </a:solidFill>
              </a:rPr>
              <a:t>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: RRM+RFHD)</a:t>
            </a:r>
            <a:endParaRPr lang="en-US" dirty="0" smtClean="0">
              <a:solidFill>
                <a:srgbClr val="D2E1FF"/>
              </a:solidFill>
            </a:endParaRPr>
          </a:p>
        </p:txBody>
      </p:sp>
      <p:pic>
        <p:nvPicPr>
          <p:cNvPr id="3" name="Picture 2" descr="rich_rfhd_dem_fig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206628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OriE_c6pmekal_3e20froz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685800"/>
            <a:ext cx="8178800" cy="589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Chandra ACIS (low-resolution, CCD) spectrum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pmekl_acis_fit_deminf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762000"/>
            <a:ext cx="8026400" cy="5782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17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DEM derived from </a:t>
            </a:r>
            <a:r>
              <a:rPr lang="en-US" i="1" dirty="0" smtClean="0">
                <a:solidFill>
                  <a:srgbClr val="D2E1FF"/>
                </a:solidFill>
              </a:rPr>
              <a:t>Chandra </a:t>
            </a:r>
            <a:r>
              <a:rPr lang="en-US" dirty="0" smtClean="0">
                <a:solidFill>
                  <a:srgbClr val="D2E1FF"/>
                </a:solidFill>
              </a:rPr>
              <a:t>ACIS spectrum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hd_dem_nf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25550"/>
            <a:ext cx="4572000" cy="440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DEM from RFHD modeling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hd_dem_nf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4572000" cy="311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Observed &amp; theoretical </a:t>
            </a:r>
            <a:r>
              <a:rPr lang="en-US" dirty="0" err="1" smtClean="0">
                <a:solidFill>
                  <a:srgbClr val="D2E1FF"/>
                </a:solidFill>
              </a:rPr>
              <a:t>DEMs</a:t>
            </a:r>
            <a:r>
              <a:rPr lang="en-US" dirty="0" smtClean="0">
                <a:solidFill>
                  <a:srgbClr val="D2E1FF"/>
                </a:solidFill>
              </a:rPr>
              <a:t> agree well</a:t>
            </a:r>
            <a:endParaRPr lang="en-US" dirty="0" smtClean="0">
              <a:solidFill>
                <a:srgbClr val="D2E1FF"/>
              </a:solidFill>
            </a:endParaRPr>
          </a:p>
        </p:txBody>
      </p:sp>
      <p:pic>
        <p:nvPicPr>
          <p:cNvPr id="4" name="Picture 3" descr="c6pmekl_acis_fit_deminf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038600"/>
            <a:ext cx="3124200" cy="2616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Massive star X-rays are </a:t>
            </a:r>
            <a:r>
              <a:rPr lang="en-US" sz="3200" dirty="0" smtClean="0">
                <a:solidFill>
                  <a:srgbClr val="F3C556"/>
                </a:solidFill>
              </a:rPr>
              <a:t>not </a:t>
            </a:r>
            <a:r>
              <a:rPr lang="en-US" sz="3200" dirty="0" smtClean="0">
                <a:solidFill>
                  <a:srgbClr val="D2E1FF"/>
                </a:solidFill>
              </a:rPr>
              <a:t>coronal</a:t>
            </a:r>
            <a:endParaRPr lang="en-US" sz="3200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v-rfhd-4p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1384280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MCWS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dynamical scenario explains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well…but, location of hot plasma may be even closer to the star; UV absorption line phase dependence isn’t right.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Most other magnetic massive stars have X-ray emission that is different from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Some have soft X-ray spectra with broad lines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Closed field regions may not always be associated with the X-rays (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Symbol" charset="2"/>
              </a:rPr>
              <a:t>t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Sco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f/i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ratios, hard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X-rays, variability in massive stars…</a:t>
            </a:r>
            <a:r>
              <a:rPr lang="en-US" altLang="zh-TW" dirty="0" smtClean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not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unique to magnetic field wind interaction</a:t>
            </a:r>
            <a:endParaRPr lang="en-US" altLang="zh-TW" dirty="0" smtClean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maorie_epicq_c6pmeklac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740282"/>
            <a:ext cx="8280400" cy="5965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13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26815"/>
                </a:solidFill>
                <a:effectLst/>
              </a:rPr>
              <a:t>Chandra</a:t>
            </a:r>
            <a:endParaRPr lang="en-US" i="1" dirty="0" smtClean="0">
              <a:solidFill>
                <a:srgbClr val="F26815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034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26815"/>
                </a:solidFill>
                <a:effectLst/>
              </a:rPr>
              <a:t>XMM</a:t>
            </a:r>
            <a:endParaRPr lang="en-US" i="1" dirty="0" smtClean="0">
              <a:solidFill>
                <a:srgbClr val="F26815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X-ray flux levels vary over time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500px-Flag_of_Braz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5334000" cy="3730625"/>
          </a:xfrm>
          <a:prstGeom prst="rect">
            <a:avLst/>
          </a:prstGeom>
          <a:noFill/>
        </p:spPr>
      </p:pic>
      <p:pic>
        <p:nvPicPr>
          <p:cNvPr id="345091" name="Picture 3" descr="800px-Flag_of_Sam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00200"/>
            <a:ext cx="2514600" cy="1257300"/>
          </a:xfrm>
          <a:prstGeom prst="rect">
            <a:avLst/>
          </a:prstGeom>
          <a:noFill/>
        </p:spPr>
      </p:pic>
      <p:pic>
        <p:nvPicPr>
          <p:cNvPr id="345092" name="Picture 4" descr="800px-Flag_of_New_Zea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200400"/>
            <a:ext cx="2552700" cy="1276350"/>
          </a:xfrm>
          <a:prstGeom prst="rect">
            <a:avLst/>
          </a:prstGeom>
          <a:noFill/>
        </p:spPr>
      </p:pic>
      <p:pic>
        <p:nvPicPr>
          <p:cNvPr id="345093" name="Picture 5" descr="768px-Flag_of_Papua_New_Guin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514600" cy="1885950"/>
          </a:xfrm>
          <a:prstGeom prst="rect">
            <a:avLst/>
          </a:prstGeom>
          <a:noFill/>
        </p:spPr>
      </p:pic>
      <p:pic>
        <p:nvPicPr>
          <p:cNvPr id="345095" name="Picture 7" descr="Australia-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52400"/>
            <a:ext cx="25146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fe_line_wid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19" y="1016301"/>
            <a:ext cx="6704762" cy="482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Crucis</a:t>
            </a:r>
            <a:r>
              <a:rPr lang="en-US" dirty="0" smtClean="0">
                <a:solidFill>
                  <a:srgbClr val="D2E1FF"/>
                </a:solidFill>
              </a:rPr>
              <a:t> (B0.5 V): lines are narrow!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effectLst/>
              </a:rPr>
              <a:t>unresolved</a:t>
            </a:r>
            <a:endParaRPr lang="en-US" sz="1800" dirty="0">
              <a:solidFill>
                <a:srgbClr val="008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effectLst/>
              </a:rPr>
              <a:t>best-fit</a:t>
            </a:r>
            <a:endParaRPr lang="en-US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effectLst/>
              </a:rPr>
              <a:t>wind-broadened</a:t>
            </a:r>
            <a:endParaRPr lang="en-US" sz="1800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895600" y="3124200"/>
            <a:ext cx="304800" cy="304800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5486400" y="2667001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257800" y="1828800"/>
            <a:ext cx="762000" cy="152400"/>
          </a:xfrm>
          <a:prstGeom prst="straightConnector1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594360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Fe XVII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1897_wid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48957"/>
            <a:ext cx="7315200" cy="536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Cru: O VIII Ly-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 line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ru_linewidth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71" y="444873"/>
            <a:ext cx="8342857" cy="596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Later-type massive stars with weaker winds… X-ray production is hard to explain</a:t>
            </a:r>
            <a:r>
              <a:rPr lang="en-US" dirty="0" smtClean="0">
                <a:solidFill>
                  <a:srgbClr val="D2E1FF"/>
                </a:solidFill>
              </a:rPr>
              <a:t>…</a:t>
            </a:r>
          </a:p>
          <a:p>
            <a:pPr algn="ctr"/>
            <a:endParaRPr lang="en-US" dirty="0" smtClean="0">
              <a:solidFill>
                <a:srgbClr val="D2E1FF"/>
              </a:solidFill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</a:rPr>
              <a:t>Not just narrow lines, but also high flux levels: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D2E1FF"/>
                </a:solidFill>
              </a:rPr>
              <a:t> Cru,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srgbClr val="D2E1FF"/>
                </a:solidFill>
              </a:rPr>
              <a:t> Car,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A</a:t>
            </a:r>
            <a:endParaRPr lang="en-US" dirty="0" smtClean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1oc-gagne+2005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0800" y="457200"/>
            <a:ext cx="6502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219200"/>
            <a:ext cx="6934200" cy="51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01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X-rays in massive stars are associated with their radiation-driven </a:t>
            </a:r>
            <a:r>
              <a:rPr lang="en-US" dirty="0" smtClean="0">
                <a:solidFill>
                  <a:srgbClr val="F3C556"/>
                </a:solidFill>
              </a:rPr>
              <a:t>winds</a:t>
            </a:r>
            <a:endParaRPr lang="en-US" dirty="0" smtClean="0">
              <a:solidFill>
                <a:srgbClr val="F3C5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56" y="838200"/>
            <a:ext cx="6620088" cy="458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about late O and early B stars with big filling factors and narrow lines?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6324600" y="6324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Yuri </a:t>
            </a:r>
            <a:r>
              <a:rPr lang="en-US" sz="1400" dirty="0" err="1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Beletsky</a:t>
            </a:r>
            <a:r>
              <a:rPr lang="en-US" sz="1400" dirty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(ESO)</a:t>
            </a:r>
            <a:endParaRPr lang="en-US" dirty="0">
              <a:solidFill>
                <a:schemeClr val="accent3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685800" y="990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838200" y="762000"/>
            <a:ext cx="2362200" cy="36576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685800" y="9906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838200" y="762000"/>
            <a:ext cx="2362200" cy="3657600"/>
          </a:xfrm>
          <a:prstGeom prst="rect">
            <a:avLst/>
          </a:prstGeom>
          <a:noFill/>
          <a:ln w="9525">
            <a:solidFill>
              <a:srgbClr val="F3E96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 flipH="1">
            <a:off x="1295400" y="228600"/>
            <a:ext cx="2590800" cy="19812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scrossfield_beletsky_big_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49313"/>
            <a:ext cx="4572000" cy="5157787"/>
          </a:xfrm>
          <a:prstGeom prst="rect">
            <a:avLst/>
          </a:prstGeom>
          <a:noFill/>
        </p:spPr>
      </p:pic>
      <p:sp>
        <p:nvSpPr>
          <p:cNvPr id="420867" name="Line 3"/>
          <p:cNvSpPr>
            <a:spLocks noChangeShapeType="1"/>
          </p:cNvSpPr>
          <p:nvPr/>
        </p:nvSpPr>
        <p:spPr bwMode="auto">
          <a:xfrm>
            <a:off x="2743200" y="762000"/>
            <a:ext cx="2438400" cy="2057400"/>
          </a:xfrm>
          <a:prstGeom prst="line">
            <a:avLst/>
          </a:prstGeom>
          <a:noFill/>
          <a:ln w="9525">
            <a:solidFill>
              <a:srgbClr val="D2E1FF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2819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pitchFamily="-97" charset="2"/>
              <a:buChar char="b"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Crucis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sz="16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aliases: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Mimosa</a:t>
            </a:r>
          </a:p>
          <a:p>
            <a:pPr>
              <a:spcBef>
                <a:spcPct val="50000"/>
              </a:spcBef>
              <a:buFont typeface="Symbol" pitchFamily="-97" charset="2"/>
              <a:buNone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 111123</a:t>
            </a: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massive (16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baseline="-250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luminous (34,000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baseline="-250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hot (30,000 K) star</a:t>
            </a:r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1143000" y="49530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…but not quite as hot, massive, and luminous as an O star: a B0.5 III star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42706</TotalTime>
  <Words>2666</Words>
  <Application>Microsoft PowerPoint</Application>
  <PresentationFormat>On-screen Show (4:3)</PresentationFormat>
  <Paragraphs>487</Paragraphs>
  <Slides>138</Slides>
  <Notes>138</Notes>
  <HiddenSlides>0</HiddenSlides>
  <MMClips>9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138</vt:i4>
      </vt:variant>
    </vt:vector>
  </HeadingPairs>
  <TitlesOfParts>
    <vt:vector size="141" baseType="lpstr">
      <vt:lpstr>Default Design</vt:lpstr>
      <vt:lpstr>Equation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Cohen</cp:lastModifiedBy>
  <cp:revision>581</cp:revision>
  <dcterms:created xsi:type="dcterms:W3CDTF">2009-05-14T07:07:33Z</dcterms:created>
  <dcterms:modified xsi:type="dcterms:W3CDTF">2009-05-14T10:32:13Z</dcterms:modified>
</cp:coreProperties>
</file>